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29" r:id="rId2"/>
    <p:sldId id="330" r:id="rId3"/>
    <p:sldId id="646" r:id="rId4"/>
    <p:sldId id="332" r:id="rId5"/>
    <p:sldId id="273" r:id="rId6"/>
    <p:sldId id="275" r:id="rId7"/>
    <p:sldId id="634" r:id="rId8"/>
    <p:sldId id="640" r:id="rId9"/>
    <p:sldId id="645" r:id="rId10"/>
    <p:sldId id="656" r:id="rId11"/>
    <p:sldId id="657" r:id="rId12"/>
    <p:sldId id="331" r:id="rId13"/>
    <p:sldId id="281" r:id="rId14"/>
    <p:sldId id="269" r:id="rId15"/>
    <p:sldId id="284" r:id="rId16"/>
    <p:sldId id="285" r:id="rId17"/>
    <p:sldId id="286" r:id="rId18"/>
    <p:sldId id="287" r:id="rId19"/>
    <p:sldId id="288" r:id="rId20"/>
    <p:sldId id="308" r:id="rId21"/>
    <p:sldId id="289" r:id="rId22"/>
    <p:sldId id="328" r:id="rId23"/>
    <p:sldId id="290" r:id="rId24"/>
    <p:sldId id="291" r:id="rId25"/>
    <p:sldId id="311" r:id="rId26"/>
    <p:sldId id="321" r:id="rId27"/>
    <p:sldId id="292" r:id="rId28"/>
    <p:sldId id="294" r:id="rId29"/>
    <p:sldId id="295" r:id="rId30"/>
    <p:sldId id="304" r:id="rId31"/>
    <p:sldId id="303" r:id="rId32"/>
    <p:sldId id="301" r:id="rId33"/>
    <p:sldId id="314" r:id="rId34"/>
    <p:sldId id="310" r:id="rId35"/>
    <p:sldId id="297" r:id="rId36"/>
    <p:sldId id="283" r:id="rId37"/>
    <p:sldId id="300" r:id="rId38"/>
    <p:sldId id="309" r:id="rId39"/>
    <p:sldId id="320" r:id="rId40"/>
    <p:sldId id="317" r:id="rId41"/>
    <p:sldId id="319" r:id="rId42"/>
    <p:sldId id="298" r:id="rId43"/>
    <p:sldId id="655" r:id="rId44"/>
    <p:sldId id="313" r:id="rId45"/>
    <p:sldId id="650" r:id="rId46"/>
    <p:sldId id="654" r:id="rId47"/>
    <p:sldId id="306" r:id="rId48"/>
    <p:sldId id="305" r:id="rId49"/>
    <p:sldId id="315" r:id="rId50"/>
    <p:sldId id="651" r:id="rId51"/>
    <p:sldId id="652" r:id="rId52"/>
    <p:sldId id="653" r:id="rId53"/>
    <p:sldId id="649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51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E6B26-0E8D-45BF-8C8C-5F5EE5426DC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14E9E-E505-418D-8DF0-328E6DC82E8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1CBAB11-2DFF-43DA-9592-E2818CF20605}" type="parTrans" cxnId="{860F2C5B-408C-4B1E-BA40-1EF72B6DEB03}">
      <dgm:prSet/>
      <dgm:spPr/>
      <dgm:t>
        <a:bodyPr/>
        <a:lstStyle/>
        <a:p>
          <a:endParaRPr lang="en-US"/>
        </a:p>
      </dgm:t>
    </dgm:pt>
    <dgm:pt modelId="{B0550E7F-8DE5-4ABD-915E-C0323E880309}" type="sibTrans" cxnId="{860F2C5B-408C-4B1E-BA40-1EF72B6DEB03}">
      <dgm:prSet/>
      <dgm:spPr/>
      <dgm:t>
        <a:bodyPr/>
        <a:lstStyle/>
        <a:p>
          <a:endParaRPr lang="en-US"/>
        </a:p>
      </dgm:t>
    </dgm:pt>
    <dgm:pt modelId="{E686793D-EA61-4944-B803-31389C8323F0}">
      <dgm:prSet phldrT="[Text]" custT="1"/>
      <dgm:spPr/>
      <dgm:t>
        <a:bodyPr/>
        <a:lstStyle/>
        <a:p>
          <a:r>
            <a:rPr lang="en-US" sz="2800" dirty="0"/>
            <a:t>Life Safety: </a:t>
          </a:r>
          <a:r>
            <a:rPr lang="en-US" sz="2400" dirty="0"/>
            <a:t>Presence of a condition or absence of system which endangers health or life.</a:t>
          </a:r>
        </a:p>
      </dgm:t>
    </dgm:pt>
    <dgm:pt modelId="{66C128AE-B398-4B9D-802B-D1962C02D206}" type="parTrans" cxnId="{3D94C901-7657-47A7-8C96-FB96F8C7DDB6}">
      <dgm:prSet/>
      <dgm:spPr/>
      <dgm:t>
        <a:bodyPr/>
        <a:lstStyle/>
        <a:p>
          <a:endParaRPr lang="en-US"/>
        </a:p>
      </dgm:t>
    </dgm:pt>
    <dgm:pt modelId="{BF31C6CE-9DE5-4B8F-8E8A-B37254D5EE4F}" type="sibTrans" cxnId="{3D94C901-7657-47A7-8C96-FB96F8C7DDB6}">
      <dgm:prSet/>
      <dgm:spPr/>
      <dgm:t>
        <a:bodyPr/>
        <a:lstStyle/>
        <a:p>
          <a:endParaRPr lang="en-US"/>
        </a:p>
      </dgm:t>
    </dgm:pt>
    <dgm:pt modelId="{6E32895F-C27A-4EF0-89BC-EE71C616B64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794B99EA-1149-4DCB-AA62-8ED529CFCFB9}" type="parTrans" cxnId="{9F989CF9-3C93-4442-8B1F-1F6BD36F34A6}">
      <dgm:prSet/>
      <dgm:spPr/>
      <dgm:t>
        <a:bodyPr/>
        <a:lstStyle/>
        <a:p>
          <a:endParaRPr lang="en-US"/>
        </a:p>
      </dgm:t>
    </dgm:pt>
    <dgm:pt modelId="{B86BBB51-9A83-445A-BE58-1377A88949DB}" type="sibTrans" cxnId="{9F989CF9-3C93-4442-8B1F-1F6BD36F34A6}">
      <dgm:prSet/>
      <dgm:spPr/>
      <dgm:t>
        <a:bodyPr/>
        <a:lstStyle/>
        <a:p>
          <a:endParaRPr lang="en-US"/>
        </a:p>
      </dgm:t>
    </dgm:pt>
    <dgm:pt modelId="{A1BEE7F5-091B-443A-AD0C-D90F735D731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Critical: </a:t>
          </a:r>
          <a:r>
            <a:rPr lang="en-US" sz="2400" dirty="0"/>
            <a:t>If not repaired, significant building damage will result.</a:t>
          </a:r>
        </a:p>
      </dgm:t>
    </dgm:pt>
    <dgm:pt modelId="{1C55F05D-E8B5-49B5-9353-B509757DA5A4}" type="parTrans" cxnId="{AD6C5F94-0C96-4558-8269-848BE2C67408}">
      <dgm:prSet/>
      <dgm:spPr/>
      <dgm:t>
        <a:bodyPr/>
        <a:lstStyle/>
        <a:p>
          <a:endParaRPr lang="en-US"/>
        </a:p>
      </dgm:t>
    </dgm:pt>
    <dgm:pt modelId="{3DDDDED7-653A-4055-9063-1F9B7722FB50}" type="sibTrans" cxnId="{AD6C5F94-0C96-4558-8269-848BE2C67408}">
      <dgm:prSet/>
      <dgm:spPr/>
      <dgm:t>
        <a:bodyPr/>
        <a:lstStyle/>
        <a:p>
          <a:endParaRPr lang="en-US"/>
        </a:p>
      </dgm:t>
    </dgm:pt>
    <dgm:pt modelId="{35B674B8-FBBA-4221-828C-04BD4F37EC1B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6182559E-B446-42A8-A370-26E1D04D643B}" type="parTrans" cxnId="{04AB2F13-708A-4FAA-B77C-2CBE96BF1AAC}">
      <dgm:prSet/>
      <dgm:spPr/>
      <dgm:t>
        <a:bodyPr/>
        <a:lstStyle/>
        <a:p>
          <a:endParaRPr lang="en-US"/>
        </a:p>
      </dgm:t>
    </dgm:pt>
    <dgm:pt modelId="{32539B66-810D-4E9E-AE8E-A1F14D84C2F5}" type="sibTrans" cxnId="{04AB2F13-708A-4FAA-B77C-2CBE96BF1AAC}">
      <dgm:prSet/>
      <dgm:spPr/>
      <dgm:t>
        <a:bodyPr/>
        <a:lstStyle/>
        <a:p>
          <a:endParaRPr lang="en-US"/>
        </a:p>
      </dgm:t>
    </dgm:pt>
    <dgm:pt modelId="{D1530AD9-CE8E-4C52-893D-81B27F487AF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ADA: </a:t>
          </a:r>
          <a:r>
            <a:rPr lang="en-US" sz="2400" dirty="0"/>
            <a:t>buildings still not in compliance with the 1990 Act.</a:t>
          </a:r>
        </a:p>
      </dgm:t>
    </dgm:pt>
    <dgm:pt modelId="{CA79AC38-4275-4937-886D-B844C370123D}" type="parTrans" cxnId="{976BF325-9A93-4816-9C93-34A4A3730D52}">
      <dgm:prSet/>
      <dgm:spPr/>
      <dgm:t>
        <a:bodyPr/>
        <a:lstStyle/>
        <a:p>
          <a:endParaRPr lang="en-US"/>
        </a:p>
      </dgm:t>
    </dgm:pt>
    <dgm:pt modelId="{4AB73C38-3834-4E14-9439-CAD568DA0A66}" type="sibTrans" cxnId="{976BF325-9A93-4816-9C93-34A4A3730D52}">
      <dgm:prSet/>
      <dgm:spPr/>
      <dgm:t>
        <a:bodyPr/>
        <a:lstStyle/>
        <a:p>
          <a:endParaRPr lang="en-US"/>
        </a:p>
      </dgm:t>
    </dgm:pt>
    <dgm:pt modelId="{0726C154-2171-44BF-A26F-2EAFF720CDD5}">
      <dgm:prSet phldrT="[Text]"/>
      <dgm:spPr/>
      <dgm:t>
        <a:bodyPr/>
        <a:lstStyle/>
        <a:p>
          <a:endParaRPr lang="en-US" sz="1700" dirty="0"/>
        </a:p>
      </dgm:t>
    </dgm:pt>
    <dgm:pt modelId="{DDD3F1EB-BF3C-4F88-8EC9-976BE8E9056C}" type="parTrans" cxnId="{7586AE80-F278-4417-86BC-B528BAE186B3}">
      <dgm:prSet/>
      <dgm:spPr/>
      <dgm:t>
        <a:bodyPr/>
        <a:lstStyle/>
        <a:p>
          <a:endParaRPr lang="en-US"/>
        </a:p>
      </dgm:t>
    </dgm:pt>
    <dgm:pt modelId="{5D050702-A306-4E19-A35B-A1A2F5C076C6}" type="sibTrans" cxnId="{7586AE80-F278-4417-86BC-B528BAE186B3}">
      <dgm:prSet/>
      <dgm:spPr/>
      <dgm:t>
        <a:bodyPr/>
        <a:lstStyle/>
        <a:p>
          <a:endParaRPr lang="en-US"/>
        </a:p>
      </dgm:t>
    </dgm:pt>
    <dgm:pt modelId="{B1EFA8D1-374E-48C6-A08C-1D5DD1274791}">
      <dgm:prSet phldrT="[Text]"/>
      <dgm:spPr/>
      <dgm:t>
        <a:bodyPr/>
        <a:lstStyle/>
        <a:p>
          <a:endParaRPr lang="en-US" sz="1700" dirty="0"/>
        </a:p>
      </dgm:t>
    </dgm:pt>
    <dgm:pt modelId="{10E94200-8B4C-40BC-A400-6EDBB4BBA67B}" type="parTrans" cxnId="{5C04F52F-EEC6-4201-9A03-0F86B09775E8}">
      <dgm:prSet/>
      <dgm:spPr/>
      <dgm:t>
        <a:bodyPr/>
        <a:lstStyle/>
        <a:p>
          <a:endParaRPr lang="en-US"/>
        </a:p>
      </dgm:t>
    </dgm:pt>
    <dgm:pt modelId="{B2EE329F-1610-4BFA-A85C-B8A1C18B4845}" type="sibTrans" cxnId="{5C04F52F-EEC6-4201-9A03-0F86B09775E8}">
      <dgm:prSet/>
      <dgm:spPr/>
      <dgm:t>
        <a:bodyPr/>
        <a:lstStyle/>
        <a:p>
          <a:endParaRPr lang="en-US"/>
        </a:p>
      </dgm:t>
    </dgm:pt>
    <dgm:pt modelId="{1333145B-619E-491A-935E-A0785E5300E4}" type="pres">
      <dgm:prSet presAssocID="{3DEE6B26-0E8D-45BF-8C8C-5F5EE5426DC1}" presName="linearFlow" presStyleCnt="0">
        <dgm:presLayoutVars>
          <dgm:dir/>
          <dgm:animLvl val="lvl"/>
          <dgm:resizeHandles val="exact"/>
        </dgm:presLayoutVars>
      </dgm:prSet>
      <dgm:spPr/>
    </dgm:pt>
    <dgm:pt modelId="{4386EBF7-E8F5-4F06-BC22-E161ACEC7D2F}" type="pres">
      <dgm:prSet presAssocID="{26714E9E-E505-418D-8DF0-328E6DC82E85}" presName="composite" presStyleCnt="0"/>
      <dgm:spPr/>
    </dgm:pt>
    <dgm:pt modelId="{5B5B5FE5-D091-40A4-8005-0826D17168F3}" type="pres">
      <dgm:prSet presAssocID="{26714E9E-E505-418D-8DF0-328E6DC82E8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3CA6A5A-C336-4221-B6E9-A43C5BBDE9B7}" type="pres">
      <dgm:prSet presAssocID="{26714E9E-E505-418D-8DF0-328E6DC82E85}" presName="descendantText" presStyleLbl="alignAcc1" presStyleIdx="0" presStyleCnt="3" custScaleX="99778">
        <dgm:presLayoutVars>
          <dgm:bulletEnabled val="1"/>
        </dgm:presLayoutVars>
      </dgm:prSet>
      <dgm:spPr/>
    </dgm:pt>
    <dgm:pt modelId="{81042615-B6E5-42D1-A7D3-244DC0441BE7}" type="pres">
      <dgm:prSet presAssocID="{B0550E7F-8DE5-4ABD-915E-C0323E880309}" presName="sp" presStyleCnt="0"/>
      <dgm:spPr/>
    </dgm:pt>
    <dgm:pt modelId="{4685C670-E926-445F-B2B3-D64E9766C5BF}" type="pres">
      <dgm:prSet presAssocID="{6E32895F-C27A-4EF0-89BC-EE71C616B64E}" presName="composite" presStyleCnt="0"/>
      <dgm:spPr/>
    </dgm:pt>
    <dgm:pt modelId="{6B51EA5D-7540-401A-8001-EF5F10C89104}" type="pres">
      <dgm:prSet presAssocID="{6E32895F-C27A-4EF0-89BC-EE71C616B64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C6F7BED-CAD0-49E6-9458-E01E2F32F551}" type="pres">
      <dgm:prSet presAssocID="{6E32895F-C27A-4EF0-89BC-EE71C616B64E}" presName="descendantText" presStyleLbl="alignAcc1" presStyleIdx="1" presStyleCnt="3">
        <dgm:presLayoutVars>
          <dgm:bulletEnabled val="1"/>
        </dgm:presLayoutVars>
      </dgm:prSet>
      <dgm:spPr/>
    </dgm:pt>
    <dgm:pt modelId="{D1BABFE1-DFA0-4841-A174-58835D900B01}" type="pres">
      <dgm:prSet presAssocID="{B86BBB51-9A83-445A-BE58-1377A88949DB}" presName="sp" presStyleCnt="0"/>
      <dgm:spPr/>
    </dgm:pt>
    <dgm:pt modelId="{AE71D05C-3978-45FE-A5FC-7D5EB079EE66}" type="pres">
      <dgm:prSet presAssocID="{35B674B8-FBBA-4221-828C-04BD4F37EC1B}" presName="composite" presStyleCnt="0"/>
      <dgm:spPr/>
    </dgm:pt>
    <dgm:pt modelId="{DE193E89-B099-4597-B8A6-7ED6AC076571}" type="pres">
      <dgm:prSet presAssocID="{35B674B8-FBBA-4221-828C-04BD4F37EC1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411D8B2-8D0D-40E5-B159-4B28D0C5552D}" type="pres">
      <dgm:prSet presAssocID="{35B674B8-FBBA-4221-828C-04BD4F37EC1B}" presName="descendantText" presStyleLbl="alignAcc1" presStyleIdx="2" presStyleCnt="3" custLinFactNeighborX="0">
        <dgm:presLayoutVars>
          <dgm:bulletEnabled val="1"/>
        </dgm:presLayoutVars>
      </dgm:prSet>
      <dgm:spPr/>
    </dgm:pt>
  </dgm:ptLst>
  <dgm:cxnLst>
    <dgm:cxn modelId="{3D94C901-7657-47A7-8C96-FB96F8C7DDB6}" srcId="{26714E9E-E505-418D-8DF0-328E6DC82E85}" destId="{E686793D-EA61-4944-B803-31389C8323F0}" srcOrd="1" destOrd="0" parTransId="{66C128AE-B398-4B9D-802B-D1962C02D206}" sibTransId="{BF31C6CE-9DE5-4B8F-8E8A-B37254D5EE4F}"/>
    <dgm:cxn modelId="{9B88600B-B731-4B8E-A980-D3C9C8DC81BC}" type="presOf" srcId="{E686793D-EA61-4944-B803-31389C8323F0}" destId="{33CA6A5A-C336-4221-B6E9-A43C5BBDE9B7}" srcOrd="0" destOrd="1" presId="urn:microsoft.com/office/officeart/2005/8/layout/chevron2"/>
    <dgm:cxn modelId="{888A5A0D-92E6-4C63-A5C4-3576257324E1}" type="presOf" srcId="{D1530AD9-CE8E-4C52-893D-81B27F487AFB}" destId="{8411D8B2-8D0D-40E5-B159-4B28D0C5552D}" srcOrd="0" destOrd="0" presId="urn:microsoft.com/office/officeart/2005/8/layout/chevron2"/>
    <dgm:cxn modelId="{04AB2F13-708A-4FAA-B77C-2CBE96BF1AAC}" srcId="{3DEE6B26-0E8D-45BF-8C8C-5F5EE5426DC1}" destId="{35B674B8-FBBA-4221-828C-04BD4F37EC1B}" srcOrd="2" destOrd="0" parTransId="{6182559E-B446-42A8-A370-26E1D04D643B}" sibTransId="{32539B66-810D-4E9E-AE8E-A1F14D84C2F5}"/>
    <dgm:cxn modelId="{976BF325-9A93-4816-9C93-34A4A3730D52}" srcId="{35B674B8-FBBA-4221-828C-04BD4F37EC1B}" destId="{D1530AD9-CE8E-4C52-893D-81B27F487AFB}" srcOrd="0" destOrd="0" parTransId="{CA79AC38-4275-4937-886D-B844C370123D}" sibTransId="{4AB73C38-3834-4E14-9439-CAD568DA0A66}"/>
    <dgm:cxn modelId="{D8A3D026-D623-42D3-83E2-1D50A0022580}" type="presOf" srcId="{3DEE6B26-0E8D-45BF-8C8C-5F5EE5426DC1}" destId="{1333145B-619E-491A-935E-A0785E5300E4}" srcOrd="0" destOrd="0" presId="urn:microsoft.com/office/officeart/2005/8/layout/chevron2"/>
    <dgm:cxn modelId="{53577D2A-CAD7-4B1A-B162-4A17BF9B0551}" type="presOf" srcId="{B1EFA8D1-374E-48C6-A08C-1D5DD1274791}" destId="{33CA6A5A-C336-4221-B6E9-A43C5BBDE9B7}" srcOrd="0" destOrd="2" presId="urn:microsoft.com/office/officeart/2005/8/layout/chevron2"/>
    <dgm:cxn modelId="{5C04F52F-EEC6-4201-9A03-0F86B09775E8}" srcId="{26714E9E-E505-418D-8DF0-328E6DC82E85}" destId="{B1EFA8D1-374E-48C6-A08C-1D5DD1274791}" srcOrd="2" destOrd="0" parTransId="{10E94200-8B4C-40BC-A400-6EDBB4BBA67B}" sibTransId="{B2EE329F-1610-4BFA-A85C-B8A1C18B4845}"/>
    <dgm:cxn modelId="{860F2C5B-408C-4B1E-BA40-1EF72B6DEB03}" srcId="{3DEE6B26-0E8D-45BF-8C8C-5F5EE5426DC1}" destId="{26714E9E-E505-418D-8DF0-328E6DC82E85}" srcOrd="0" destOrd="0" parTransId="{81CBAB11-2DFF-43DA-9592-E2818CF20605}" sibTransId="{B0550E7F-8DE5-4ABD-915E-C0323E880309}"/>
    <dgm:cxn modelId="{1431BE61-209F-4859-A506-8ACA0B6D899D}" type="presOf" srcId="{6E32895F-C27A-4EF0-89BC-EE71C616B64E}" destId="{6B51EA5D-7540-401A-8001-EF5F10C89104}" srcOrd="0" destOrd="0" presId="urn:microsoft.com/office/officeart/2005/8/layout/chevron2"/>
    <dgm:cxn modelId="{90F98665-B129-4858-A53F-2D24926B52CD}" type="presOf" srcId="{35B674B8-FBBA-4221-828C-04BD4F37EC1B}" destId="{DE193E89-B099-4597-B8A6-7ED6AC076571}" srcOrd="0" destOrd="0" presId="urn:microsoft.com/office/officeart/2005/8/layout/chevron2"/>
    <dgm:cxn modelId="{68A1B158-32C8-4FBE-9243-C4ABD4F60873}" type="presOf" srcId="{A1BEE7F5-091B-443A-AD0C-D90F735D7319}" destId="{2C6F7BED-CAD0-49E6-9458-E01E2F32F551}" srcOrd="0" destOrd="0" presId="urn:microsoft.com/office/officeart/2005/8/layout/chevron2"/>
    <dgm:cxn modelId="{7586AE80-F278-4417-86BC-B528BAE186B3}" srcId="{26714E9E-E505-418D-8DF0-328E6DC82E85}" destId="{0726C154-2171-44BF-A26F-2EAFF720CDD5}" srcOrd="0" destOrd="0" parTransId="{DDD3F1EB-BF3C-4F88-8EC9-976BE8E9056C}" sibTransId="{5D050702-A306-4E19-A35B-A1A2F5C076C6}"/>
    <dgm:cxn modelId="{AD6C5F94-0C96-4558-8269-848BE2C67408}" srcId="{6E32895F-C27A-4EF0-89BC-EE71C616B64E}" destId="{A1BEE7F5-091B-443A-AD0C-D90F735D7319}" srcOrd="0" destOrd="0" parTransId="{1C55F05D-E8B5-49B5-9353-B509757DA5A4}" sibTransId="{3DDDDED7-653A-4055-9063-1F9B7722FB50}"/>
    <dgm:cxn modelId="{F662A6B0-3934-40F1-BC34-13F2097CEF79}" type="presOf" srcId="{26714E9E-E505-418D-8DF0-328E6DC82E85}" destId="{5B5B5FE5-D091-40A4-8005-0826D17168F3}" srcOrd="0" destOrd="0" presId="urn:microsoft.com/office/officeart/2005/8/layout/chevron2"/>
    <dgm:cxn modelId="{953D10D7-C872-43D4-916D-9985EA93C5A9}" type="presOf" srcId="{0726C154-2171-44BF-A26F-2EAFF720CDD5}" destId="{33CA6A5A-C336-4221-B6E9-A43C5BBDE9B7}" srcOrd="0" destOrd="0" presId="urn:microsoft.com/office/officeart/2005/8/layout/chevron2"/>
    <dgm:cxn modelId="{9F989CF9-3C93-4442-8B1F-1F6BD36F34A6}" srcId="{3DEE6B26-0E8D-45BF-8C8C-5F5EE5426DC1}" destId="{6E32895F-C27A-4EF0-89BC-EE71C616B64E}" srcOrd="1" destOrd="0" parTransId="{794B99EA-1149-4DCB-AA62-8ED529CFCFB9}" sibTransId="{B86BBB51-9A83-445A-BE58-1377A88949DB}"/>
    <dgm:cxn modelId="{84E86024-45EF-4A03-A128-0C96FE1ED58B}" type="presParOf" srcId="{1333145B-619E-491A-935E-A0785E5300E4}" destId="{4386EBF7-E8F5-4F06-BC22-E161ACEC7D2F}" srcOrd="0" destOrd="0" presId="urn:microsoft.com/office/officeart/2005/8/layout/chevron2"/>
    <dgm:cxn modelId="{A6FFF122-A0F7-4BF9-9DB0-B315A788CE33}" type="presParOf" srcId="{4386EBF7-E8F5-4F06-BC22-E161ACEC7D2F}" destId="{5B5B5FE5-D091-40A4-8005-0826D17168F3}" srcOrd="0" destOrd="0" presId="urn:microsoft.com/office/officeart/2005/8/layout/chevron2"/>
    <dgm:cxn modelId="{31F58C06-62BB-4F1B-B19A-077CBD2370FB}" type="presParOf" srcId="{4386EBF7-E8F5-4F06-BC22-E161ACEC7D2F}" destId="{33CA6A5A-C336-4221-B6E9-A43C5BBDE9B7}" srcOrd="1" destOrd="0" presId="urn:microsoft.com/office/officeart/2005/8/layout/chevron2"/>
    <dgm:cxn modelId="{A9A46A35-3FA0-4C87-87C1-6524DA389E95}" type="presParOf" srcId="{1333145B-619E-491A-935E-A0785E5300E4}" destId="{81042615-B6E5-42D1-A7D3-244DC0441BE7}" srcOrd="1" destOrd="0" presId="urn:microsoft.com/office/officeart/2005/8/layout/chevron2"/>
    <dgm:cxn modelId="{DCD7A8B6-0522-433D-9CE5-5D916FAC6490}" type="presParOf" srcId="{1333145B-619E-491A-935E-A0785E5300E4}" destId="{4685C670-E926-445F-B2B3-D64E9766C5BF}" srcOrd="2" destOrd="0" presId="urn:microsoft.com/office/officeart/2005/8/layout/chevron2"/>
    <dgm:cxn modelId="{21869F8C-653C-460A-A930-5EA455A6EE7B}" type="presParOf" srcId="{4685C670-E926-445F-B2B3-D64E9766C5BF}" destId="{6B51EA5D-7540-401A-8001-EF5F10C89104}" srcOrd="0" destOrd="0" presId="urn:microsoft.com/office/officeart/2005/8/layout/chevron2"/>
    <dgm:cxn modelId="{D7A4E110-5B8A-493D-980F-7DBACE3AC38B}" type="presParOf" srcId="{4685C670-E926-445F-B2B3-D64E9766C5BF}" destId="{2C6F7BED-CAD0-49E6-9458-E01E2F32F551}" srcOrd="1" destOrd="0" presId="urn:microsoft.com/office/officeart/2005/8/layout/chevron2"/>
    <dgm:cxn modelId="{6DA91D71-2A36-4169-AB25-95D191452E42}" type="presParOf" srcId="{1333145B-619E-491A-935E-A0785E5300E4}" destId="{D1BABFE1-DFA0-4841-A174-58835D900B01}" srcOrd="3" destOrd="0" presId="urn:microsoft.com/office/officeart/2005/8/layout/chevron2"/>
    <dgm:cxn modelId="{16AE9516-F2EA-4793-8F9E-6360260AE28B}" type="presParOf" srcId="{1333145B-619E-491A-935E-A0785E5300E4}" destId="{AE71D05C-3978-45FE-A5FC-7D5EB079EE66}" srcOrd="4" destOrd="0" presId="urn:microsoft.com/office/officeart/2005/8/layout/chevron2"/>
    <dgm:cxn modelId="{0B6F8B07-CB90-4C06-B93D-004DFF959A0E}" type="presParOf" srcId="{AE71D05C-3978-45FE-A5FC-7D5EB079EE66}" destId="{DE193E89-B099-4597-B8A6-7ED6AC076571}" srcOrd="0" destOrd="0" presId="urn:microsoft.com/office/officeart/2005/8/layout/chevron2"/>
    <dgm:cxn modelId="{EE356738-FEA2-4B2A-8C88-1070A9785A8F}" type="presParOf" srcId="{AE71D05C-3978-45FE-A5FC-7D5EB079EE66}" destId="{8411D8B2-8D0D-40E5-B159-4B28D0C555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EE6B26-0E8D-45BF-8C8C-5F5EE5426DC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14E9E-E505-418D-8DF0-328E6DC82E8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1CBAB11-2DFF-43DA-9592-E2818CF20605}" type="parTrans" cxnId="{860F2C5B-408C-4B1E-BA40-1EF72B6DEB03}">
      <dgm:prSet/>
      <dgm:spPr/>
      <dgm:t>
        <a:bodyPr/>
        <a:lstStyle/>
        <a:p>
          <a:endParaRPr lang="en-US"/>
        </a:p>
      </dgm:t>
    </dgm:pt>
    <dgm:pt modelId="{B0550E7F-8DE5-4ABD-915E-C0323E880309}" type="sibTrans" cxnId="{860F2C5B-408C-4B1E-BA40-1EF72B6DEB03}">
      <dgm:prSet/>
      <dgm:spPr/>
      <dgm:t>
        <a:bodyPr/>
        <a:lstStyle/>
        <a:p>
          <a:endParaRPr lang="en-US"/>
        </a:p>
      </dgm:t>
    </dgm:pt>
    <dgm:pt modelId="{E686793D-EA61-4944-B803-31389C8323F0}">
      <dgm:prSet phldrT="[Text]" custT="1"/>
      <dgm:spPr/>
      <dgm:t>
        <a:bodyPr/>
        <a:lstStyle/>
        <a:p>
          <a:r>
            <a:rPr lang="en-US" sz="2800" dirty="0"/>
            <a:t>Life Safety: </a:t>
          </a:r>
          <a:r>
            <a:rPr lang="en-US" sz="2800" b="1" dirty="0">
              <a:solidFill>
                <a:schemeClr val="accent6">
                  <a:lumMod val="75000"/>
                </a:schemeClr>
              </a:solidFill>
            </a:rPr>
            <a:t>$691,292,300</a:t>
          </a:r>
          <a:endParaRPr lang="en-US" sz="2400" dirty="0"/>
        </a:p>
      </dgm:t>
    </dgm:pt>
    <dgm:pt modelId="{66C128AE-B398-4B9D-802B-D1962C02D206}" type="parTrans" cxnId="{3D94C901-7657-47A7-8C96-FB96F8C7DDB6}">
      <dgm:prSet/>
      <dgm:spPr/>
      <dgm:t>
        <a:bodyPr/>
        <a:lstStyle/>
        <a:p>
          <a:endParaRPr lang="en-US"/>
        </a:p>
      </dgm:t>
    </dgm:pt>
    <dgm:pt modelId="{BF31C6CE-9DE5-4B8F-8E8A-B37254D5EE4F}" type="sibTrans" cxnId="{3D94C901-7657-47A7-8C96-FB96F8C7DDB6}">
      <dgm:prSet/>
      <dgm:spPr/>
      <dgm:t>
        <a:bodyPr/>
        <a:lstStyle/>
        <a:p>
          <a:endParaRPr lang="en-US"/>
        </a:p>
      </dgm:t>
    </dgm:pt>
    <dgm:pt modelId="{6E32895F-C27A-4EF0-89BC-EE71C616B64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794B99EA-1149-4DCB-AA62-8ED529CFCFB9}" type="parTrans" cxnId="{9F989CF9-3C93-4442-8B1F-1F6BD36F34A6}">
      <dgm:prSet/>
      <dgm:spPr/>
      <dgm:t>
        <a:bodyPr/>
        <a:lstStyle/>
        <a:p>
          <a:endParaRPr lang="en-US"/>
        </a:p>
      </dgm:t>
    </dgm:pt>
    <dgm:pt modelId="{B86BBB51-9A83-445A-BE58-1377A88949DB}" type="sibTrans" cxnId="{9F989CF9-3C93-4442-8B1F-1F6BD36F34A6}">
      <dgm:prSet/>
      <dgm:spPr/>
      <dgm:t>
        <a:bodyPr/>
        <a:lstStyle/>
        <a:p>
          <a:endParaRPr lang="en-US"/>
        </a:p>
      </dgm:t>
    </dgm:pt>
    <dgm:pt modelId="{A1BEE7F5-091B-443A-AD0C-D90F735D731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Critical: </a:t>
          </a:r>
          <a:r>
            <a:rPr lang="en-US" sz="2800" b="1" dirty="0">
              <a:solidFill>
                <a:schemeClr val="accent6">
                  <a:lumMod val="75000"/>
                </a:schemeClr>
              </a:solidFill>
            </a:rPr>
            <a:t>$1,204,988,500</a:t>
          </a:r>
          <a:r>
            <a:rPr lang="en-US" sz="2800" dirty="0"/>
            <a:t> </a:t>
          </a:r>
        </a:p>
      </dgm:t>
    </dgm:pt>
    <dgm:pt modelId="{1C55F05D-E8B5-49B5-9353-B509757DA5A4}" type="parTrans" cxnId="{AD6C5F94-0C96-4558-8269-848BE2C67408}">
      <dgm:prSet/>
      <dgm:spPr/>
      <dgm:t>
        <a:bodyPr/>
        <a:lstStyle/>
        <a:p>
          <a:endParaRPr lang="en-US"/>
        </a:p>
      </dgm:t>
    </dgm:pt>
    <dgm:pt modelId="{3DDDDED7-653A-4055-9063-1F9B7722FB50}" type="sibTrans" cxnId="{AD6C5F94-0C96-4558-8269-848BE2C67408}">
      <dgm:prSet/>
      <dgm:spPr/>
      <dgm:t>
        <a:bodyPr/>
        <a:lstStyle/>
        <a:p>
          <a:endParaRPr lang="en-US"/>
        </a:p>
      </dgm:t>
    </dgm:pt>
    <dgm:pt modelId="{35B674B8-FBBA-4221-828C-04BD4F37EC1B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6182559E-B446-42A8-A370-26E1D04D643B}" type="parTrans" cxnId="{04AB2F13-708A-4FAA-B77C-2CBE96BF1AAC}">
      <dgm:prSet/>
      <dgm:spPr/>
      <dgm:t>
        <a:bodyPr/>
        <a:lstStyle/>
        <a:p>
          <a:endParaRPr lang="en-US"/>
        </a:p>
      </dgm:t>
    </dgm:pt>
    <dgm:pt modelId="{32539B66-810D-4E9E-AE8E-A1F14D84C2F5}" type="sibTrans" cxnId="{04AB2F13-708A-4FAA-B77C-2CBE96BF1AAC}">
      <dgm:prSet/>
      <dgm:spPr/>
      <dgm:t>
        <a:bodyPr/>
        <a:lstStyle/>
        <a:p>
          <a:endParaRPr lang="en-US"/>
        </a:p>
      </dgm:t>
    </dgm:pt>
    <dgm:pt modelId="{D1530AD9-CE8E-4C52-893D-81B27F487AFB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ADA: </a:t>
          </a:r>
          <a:r>
            <a:rPr lang="en-US" sz="2800" b="1" dirty="0">
              <a:solidFill>
                <a:schemeClr val="accent6">
                  <a:lumMod val="75000"/>
                </a:schemeClr>
              </a:solidFill>
            </a:rPr>
            <a:t>$120,167,500</a:t>
          </a:r>
          <a:endParaRPr lang="en-US" sz="2800" dirty="0"/>
        </a:p>
      </dgm:t>
    </dgm:pt>
    <dgm:pt modelId="{CA79AC38-4275-4937-886D-B844C370123D}" type="parTrans" cxnId="{976BF325-9A93-4816-9C93-34A4A3730D52}">
      <dgm:prSet/>
      <dgm:spPr/>
      <dgm:t>
        <a:bodyPr/>
        <a:lstStyle/>
        <a:p>
          <a:endParaRPr lang="en-US"/>
        </a:p>
      </dgm:t>
    </dgm:pt>
    <dgm:pt modelId="{4AB73C38-3834-4E14-9439-CAD568DA0A66}" type="sibTrans" cxnId="{976BF325-9A93-4816-9C93-34A4A3730D52}">
      <dgm:prSet/>
      <dgm:spPr/>
      <dgm:t>
        <a:bodyPr/>
        <a:lstStyle/>
        <a:p>
          <a:endParaRPr lang="en-US"/>
        </a:p>
      </dgm:t>
    </dgm:pt>
    <dgm:pt modelId="{0726C154-2171-44BF-A26F-2EAFF720CDD5}">
      <dgm:prSet phldrT="[Text]"/>
      <dgm:spPr/>
      <dgm:t>
        <a:bodyPr/>
        <a:lstStyle/>
        <a:p>
          <a:endParaRPr lang="en-US" sz="1700" dirty="0"/>
        </a:p>
      </dgm:t>
    </dgm:pt>
    <dgm:pt modelId="{DDD3F1EB-BF3C-4F88-8EC9-976BE8E9056C}" type="parTrans" cxnId="{7586AE80-F278-4417-86BC-B528BAE186B3}">
      <dgm:prSet/>
      <dgm:spPr/>
      <dgm:t>
        <a:bodyPr/>
        <a:lstStyle/>
        <a:p>
          <a:endParaRPr lang="en-US"/>
        </a:p>
      </dgm:t>
    </dgm:pt>
    <dgm:pt modelId="{5D050702-A306-4E19-A35B-A1A2F5C076C6}" type="sibTrans" cxnId="{7586AE80-F278-4417-86BC-B528BAE186B3}">
      <dgm:prSet/>
      <dgm:spPr/>
      <dgm:t>
        <a:bodyPr/>
        <a:lstStyle/>
        <a:p>
          <a:endParaRPr lang="en-US"/>
        </a:p>
      </dgm:t>
    </dgm:pt>
    <dgm:pt modelId="{B1EFA8D1-374E-48C6-A08C-1D5DD1274791}">
      <dgm:prSet phldrT="[Text]"/>
      <dgm:spPr/>
      <dgm:t>
        <a:bodyPr/>
        <a:lstStyle/>
        <a:p>
          <a:endParaRPr lang="en-US" sz="1700" dirty="0"/>
        </a:p>
      </dgm:t>
    </dgm:pt>
    <dgm:pt modelId="{10E94200-8B4C-40BC-A400-6EDBB4BBA67B}" type="parTrans" cxnId="{5C04F52F-EEC6-4201-9A03-0F86B09775E8}">
      <dgm:prSet/>
      <dgm:spPr/>
      <dgm:t>
        <a:bodyPr/>
        <a:lstStyle/>
        <a:p>
          <a:endParaRPr lang="en-US"/>
        </a:p>
      </dgm:t>
    </dgm:pt>
    <dgm:pt modelId="{B2EE329F-1610-4BFA-A85C-B8A1C18B4845}" type="sibTrans" cxnId="{5C04F52F-EEC6-4201-9A03-0F86B09775E8}">
      <dgm:prSet/>
      <dgm:spPr/>
      <dgm:t>
        <a:bodyPr/>
        <a:lstStyle/>
        <a:p>
          <a:endParaRPr lang="en-US"/>
        </a:p>
      </dgm:t>
    </dgm:pt>
    <dgm:pt modelId="{1333145B-619E-491A-935E-A0785E5300E4}" type="pres">
      <dgm:prSet presAssocID="{3DEE6B26-0E8D-45BF-8C8C-5F5EE5426DC1}" presName="linearFlow" presStyleCnt="0">
        <dgm:presLayoutVars>
          <dgm:dir/>
          <dgm:animLvl val="lvl"/>
          <dgm:resizeHandles val="exact"/>
        </dgm:presLayoutVars>
      </dgm:prSet>
      <dgm:spPr/>
    </dgm:pt>
    <dgm:pt modelId="{4386EBF7-E8F5-4F06-BC22-E161ACEC7D2F}" type="pres">
      <dgm:prSet presAssocID="{26714E9E-E505-418D-8DF0-328E6DC82E85}" presName="composite" presStyleCnt="0"/>
      <dgm:spPr/>
    </dgm:pt>
    <dgm:pt modelId="{5B5B5FE5-D091-40A4-8005-0826D17168F3}" type="pres">
      <dgm:prSet presAssocID="{26714E9E-E505-418D-8DF0-328E6DC82E8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3CA6A5A-C336-4221-B6E9-A43C5BBDE9B7}" type="pres">
      <dgm:prSet presAssocID="{26714E9E-E505-418D-8DF0-328E6DC82E85}" presName="descendantText" presStyleLbl="alignAcc1" presStyleIdx="0" presStyleCnt="3" custScaleX="99778">
        <dgm:presLayoutVars>
          <dgm:bulletEnabled val="1"/>
        </dgm:presLayoutVars>
      </dgm:prSet>
      <dgm:spPr/>
    </dgm:pt>
    <dgm:pt modelId="{81042615-B6E5-42D1-A7D3-244DC0441BE7}" type="pres">
      <dgm:prSet presAssocID="{B0550E7F-8DE5-4ABD-915E-C0323E880309}" presName="sp" presStyleCnt="0"/>
      <dgm:spPr/>
    </dgm:pt>
    <dgm:pt modelId="{4685C670-E926-445F-B2B3-D64E9766C5BF}" type="pres">
      <dgm:prSet presAssocID="{6E32895F-C27A-4EF0-89BC-EE71C616B64E}" presName="composite" presStyleCnt="0"/>
      <dgm:spPr/>
    </dgm:pt>
    <dgm:pt modelId="{6B51EA5D-7540-401A-8001-EF5F10C89104}" type="pres">
      <dgm:prSet presAssocID="{6E32895F-C27A-4EF0-89BC-EE71C616B64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C6F7BED-CAD0-49E6-9458-E01E2F32F551}" type="pres">
      <dgm:prSet presAssocID="{6E32895F-C27A-4EF0-89BC-EE71C616B64E}" presName="descendantText" presStyleLbl="alignAcc1" presStyleIdx="1" presStyleCnt="3">
        <dgm:presLayoutVars>
          <dgm:bulletEnabled val="1"/>
        </dgm:presLayoutVars>
      </dgm:prSet>
      <dgm:spPr/>
    </dgm:pt>
    <dgm:pt modelId="{D1BABFE1-DFA0-4841-A174-58835D900B01}" type="pres">
      <dgm:prSet presAssocID="{B86BBB51-9A83-445A-BE58-1377A88949DB}" presName="sp" presStyleCnt="0"/>
      <dgm:spPr/>
    </dgm:pt>
    <dgm:pt modelId="{AE71D05C-3978-45FE-A5FC-7D5EB079EE66}" type="pres">
      <dgm:prSet presAssocID="{35B674B8-FBBA-4221-828C-04BD4F37EC1B}" presName="composite" presStyleCnt="0"/>
      <dgm:spPr/>
    </dgm:pt>
    <dgm:pt modelId="{DE193E89-B099-4597-B8A6-7ED6AC076571}" type="pres">
      <dgm:prSet presAssocID="{35B674B8-FBBA-4221-828C-04BD4F37EC1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411D8B2-8D0D-40E5-B159-4B28D0C5552D}" type="pres">
      <dgm:prSet presAssocID="{35B674B8-FBBA-4221-828C-04BD4F37EC1B}" presName="descendantText" presStyleLbl="alignAcc1" presStyleIdx="2" presStyleCnt="3" custLinFactNeighborX="0">
        <dgm:presLayoutVars>
          <dgm:bulletEnabled val="1"/>
        </dgm:presLayoutVars>
      </dgm:prSet>
      <dgm:spPr/>
    </dgm:pt>
  </dgm:ptLst>
  <dgm:cxnLst>
    <dgm:cxn modelId="{3D94C901-7657-47A7-8C96-FB96F8C7DDB6}" srcId="{26714E9E-E505-418D-8DF0-328E6DC82E85}" destId="{E686793D-EA61-4944-B803-31389C8323F0}" srcOrd="1" destOrd="0" parTransId="{66C128AE-B398-4B9D-802B-D1962C02D206}" sibTransId="{BF31C6CE-9DE5-4B8F-8E8A-B37254D5EE4F}"/>
    <dgm:cxn modelId="{9B88600B-B731-4B8E-A980-D3C9C8DC81BC}" type="presOf" srcId="{E686793D-EA61-4944-B803-31389C8323F0}" destId="{33CA6A5A-C336-4221-B6E9-A43C5BBDE9B7}" srcOrd="0" destOrd="1" presId="urn:microsoft.com/office/officeart/2005/8/layout/chevron2"/>
    <dgm:cxn modelId="{888A5A0D-92E6-4C63-A5C4-3576257324E1}" type="presOf" srcId="{D1530AD9-CE8E-4C52-893D-81B27F487AFB}" destId="{8411D8B2-8D0D-40E5-B159-4B28D0C5552D}" srcOrd="0" destOrd="0" presId="urn:microsoft.com/office/officeart/2005/8/layout/chevron2"/>
    <dgm:cxn modelId="{04AB2F13-708A-4FAA-B77C-2CBE96BF1AAC}" srcId="{3DEE6B26-0E8D-45BF-8C8C-5F5EE5426DC1}" destId="{35B674B8-FBBA-4221-828C-04BD4F37EC1B}" srcOrd="2" destOrd="0" parTransId="{6182559E-B446-42A8-A370-26E1D04D643B}" sibTransId="{32539B66-810D-4E9E-AE8E-A1F14D84C2F5}"/>
    <dgm:cxn modelId="{976BF325-9A93-4816-9C93-34A4A3730D52}" srcId="{35B674B8-FBBA-4221-828C-04BD4F37EC1B}" destId="{D1530AD9-CE8E-4C52-893D-81B27F487AFB}" srcOrd="0" destOrd="0" parTransId="{CA79AC38-4275-4937-886D-B844C370123D}" sibTransId="{4AB73C38-3834-4E14-9439-CAD568DA0A66}"/>
    <dgm:cxn modelId="{D8A3D026-D623-42D3-83E2-1D50A0022580}" type="presOf" srcId="{3DEE6B26-0E8D-45BF-8C8C-5F5EE5426DC1}" destId="{1333145B-619E-491A-935E-A0785E5300E4}" srcOrd="0" destOrd="0" presId="urn:microsoft.com/office/officeart/2005/8/layout/chevron2"/>
    <dgm:cxn modelId="{53577D2A-CAD7-4B1A-B162-4A17BF9B0551}" type="presOf" srcId="{B1EFA8D1-374E-48C6-A08C-1D5DD1274791}" destId="{33CA6A5A-C336-4221-B6E9-A43C5BBDE9B7}" srcOrd="0" destOrd="2" presId="urn:microsoft.com/office/officeart/2005/8/layout/chevron2"/>
    <dgm:cxn modelId="{5C04F52F-EEC6-4201-9A03-0F86B09775E8}" srcId="{26714E9E-E505-418D-8DF0-328E6DC82E85}" destId="{B1EFA8D1-374E-48C6-A08C-1D5DD1274791}" srcOrd="2" destOrd="0" parTransId="{10E94200-8B4C-40BC-A400-6EDBB4BBA67B}" sibTransId="{B2EE329F-1610-4BFA-A85C-B8A1C18B4845}"/>
    <dgm:cxn modelId="{860F2C5B-408C-4B1E-BA40-1EF72B6DEB03}" srcId="{3DEE6B26-0E8D-45BF-8C8C-5F5EE5426DC1}" destId="{26714E9E-E505-418D-8DF0-328E6DC82E85}" srcOrd="0" destOrd="0" parTransId="{81CBAB11-2DFF-43DA-9592-E2818CF20605}" sibTransId="{B0550E7F-8DE5-4ABD-915E-C0323E880309}"/>
    <dgm:cxn modelId="{1431BE61-209F-4859-A506-8ACA0B6D899D}" type="presOf" srcId="{6E32895F-C27A-4EF0-89BC-EE71C616B64E}" destId="{6B51EA5D-7540-401A-8001-EF5F10C89104}" srcOrd="0" destOrd="0" presId="urn:microsoft.com/office/officeart/2005/8/layout/chevron2"/>
    <dgm:cxn modelId="{90F98665-B129-4858-A53F-2D24926B52CD}" type="presOf" srcId="{35B674B8-FBBA-4221-828C-04BD4F37EC1B}" destId="{DE193E89-B099-4597-B8A6-7ED6AC076571}" srcOrd="0" destOrd="0" presId="urn:microsoft.com/office/officeart/2005/8/layout/chevron2"/>
    <dgm:cxn modelId="{68A1B158-32C8-4FBE-9243-C4ABD4F60873}" type="presOf" srcId="{A1BEE7F5-091B-443A-AD0C-D90F735D7319}" destId="{2C6F7BED-CAD0-49E6-9458-E01E2F32F551}" srcOrd="0" destOrd="0" presId="urn:microsoft.com/office/officeart/2005/8/layout/chevron2"/>
    <dgm:cxn modelId="{7586AE80-F278-4417-86BC-B528BAE186B3}" srcId="{26714E9E-E505-418D-8DF0-328E6DC82E85}" destId="{0726C154-2171-44BF-A26F-2EAFF720CDD5}" srcOrd="0" destOrd="0" parTransId="{DDD3F1EB-BF3C-4F88-8EC9-976BE8E9056C}" sibTransId="{5D050702-A306-4E19-A35B-A1A2F5C076C6}"/>
    <dgm:cxn modelId="{AD6C5F94-0C96-4558-8269-848BE2C67408}" srcId="{6E32895F-C27A-4EF0-89BC-EE71C616B64E}" destId="{A1BEE7F5-091B-443A-AD0C-D90F735D7319}" srcOrd="0" destOrd="0" parTransId="{1C55F05D-E8B5-49B5-9353-B509757DA5A4}" sibTransId="{3DDDDED7-653A-4055-9063-1F9B7722FB50}"/>
    <dgm:cxn modelId="{F662A6B0-3934-40F1-BC34-13F2097CEF79}" type="presOf" srcId="{26714E9E-E505-418D-8DF0-328E6DC82E85}" destId="{5B5B5FE5-D091-40A4-8005-0826D17168F3}" srcOrd="0" destOrd="0" presId="urn:microsoft.com/office/officeart/2005/8/layout/chevron2"/>
    <dgm:cxn modelId="{953D10D7-C872-43D4-916D-9985EA93C5A9}" type="presOf" srcId="{0726C154-2171-44BF-A26F-2EAFF720CDD5}" destId="{33CA6A5A-C336-4221-B6E9-A43C5BBDE9B7}" srcOrd="0" destOrd="0" presId="urn:microsoft.com/office/officeart/2005/8/layout/chevron2"/>
    <dgm:cxn modelId="{9F989CF9-3C93-4442-8B1F-1F6BD36F34A6}" srcId="{3DEE6B26-0E8D-45BF-8C8C-5F5EE5426DC1}" destId="{6E32895F-C27A-4EF0-89BC-EE71C616B64E}" srcOrd="1" destOrd="0" parTransId="{794B99EA-1149-4DCB-AA62-8ED529CFCFB9}" sibTransId="{B86BBB51-9A83-445A-BE58-1377A88949DB}"/>
    <dgm:cxn modelId="{84E86024-45EF-4A03-A128-0C96FE1ED58B}" type="presParOf" srcId="{1333145B-619E-491A-935E-A0785E5300E4}" destId="{4386EBF7-E8F5-4F06-BC22-E161ACEC7D2F}" srcOrd="0" destOrd="0" presId="urn:microsoft.com/office/officeart/2005/8/layout/chevron2"/>
    <dgm:cxn modelId="{A6FFF122-A0F7-4BF9-9DB0-B315A788CE33}" type="presParOf" srcId="{4386EBF7-E8F5-4F06-BC22-E161ACEC7D2F}" destId="{5B5B5FE5-D091-40A4-8005-0826D17168F3}" srcOrd="0" destOrd="0" presId="urn:microsoft.com/office/officeart/2005/8/layout/chevron2"/>
    <dgm:cxn modelId="{31F58C06-62BB-4F1B-B19A-077CBD2370FB}" type="presParOf" srcId="{4386EBF7-E8F5-4F06-BC22-E161ACEC7D2F}" destId="{33CA6A5A-C336-4221-B6E9-A43C5BBDE9B7}" srcOrd="1" destOrd="0" presId="urn:microsoft.com/office/officeart/2005/8/layout/chevron2"/>
    <dgm:cxn modelId="{A9A46A35-3FA0-4C87-87C1-6524DA389E95}" type="presParOf" srcId="{1333145B-619E-491A-935E-A0785E5300E4}" destId="{81042615-B6E5-42D1-A7D3-244DC0441BE7}" srcOrd="1" destOrd="0" presId="urn:microsoft.com/office/officeart/2005/8/layout/chevron2"/>
    <dgm:cxn modelId="{DCD7A8B6-0522-433D-9CE5-5D916FAC6490}" type="presParOf" srcId="{1333145B-619E-491A-935E-A0785E5300E4}" destId="{4685C670-E926-445F-B2B3-D64E9766C5BF}" srcOrd="2" destOrd="0" presId="urn:microsoft.com/office/officeart/2005/8/layout/chevron2"/>
    <dgm:cxn modelId="{21869F8C-653C-460A-A930-5EA455A6EE7B}" type="presParOf" srcId="{4685C670-E926-445F-B2B3-D64E9766C5BF}" destId="{6B51EA5D-7540-401A-8001-EF5F10C89104}" srcOrd="0" destOrd="0" presId="urn:microsoft.com/office/officeart/2005/8/layout/chevron2"/>
    <dgm:cxn modelId="{D7A4E110-5B8A-493D-980F-7DBACE3AC38B}" type="presParOf" srcId="{4685C670-E926-445F-B2B3-D64E9766C5BF}" destId="{2C6F7BED-CAD0-49E6-9458-E01E2F32F551}" srcOrd="1" destOrd="0" presId="urn:microsoft.com/office/officeart/2005/8/layout/chevron2"/>
    <dgm:cxn modelId="{6DA91D71-2A36-4169-AB25-95D191452E42}" type="presParOf" srcId="{1333145B-619E-491A-935E-A0785E5300E4}" destId="{D1BABFE1-DFA0-4841-A174-58835D900B01}" srcOrd="3" destOrd="0" presId="urn:microsoft.com/office/officeart/2005/8/layout/chevron2"/>
    <dgm:cxn modelId="{16AE9516-F2EA-4793-8F9E-6360260AE28B}" type="presParOf" srcId="{1333145B-619E-491A-935E-A0785E5300E4}" destId="{AE71D05C-3978-45FE-A5FC-7D5EB079EE66}" srcOrd="4" destOrd="0" presId="urn:microsoft.com/office/officeart/2005/8/layout/chevron2"/>
    <dgm:cxn modelId="{0B6F8B07-CB90-4C06-B93D-004DFF959A0E}" type="presParOf" srcId="{AE71D05C-3978-45FE-A5FC-7D5EB079EE66}" destId="{DE193E89-B099-4597-B8A6-7ED6AC076571}" srcOrd="0" destOrd="0" presId="urn:microsoft.com/office/officeart/2005/8/layout/chevron2"/>
    <dgm:cxn modelId="{EE356738-FEA2-4B2A-8C88-1070A9785A8F}" type="presParOf" srcId="{AE71D05C-3978-45FE-A5FC-7D5EB079EE66}" destId="{8411D8B2-8D0D-40E5-B159-4B28D0C555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5FE5-D091-40A4-8005-0826D17168F3}">
      <dsp:nvSpPr>
        <dsp:cNvPr id="0" name=""/>
        <dsp:cNvSpPr/>
      </dsp:nvSpPr>
      <dsp:spPr>
        <a:xfrm rot="5400000">
          <a:off x="-236563" y="240744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</a:t>
          </a:r>
        </a:p>
      </dsp:txBody>
      <dsp:txXfrm rot="-5400000">
        <a:off x="2" y="556163"/>
        <a:ext cx="1103965" cy="473128"/>
      </dsp:txXfrm>
    </dsp:sp>
    <dsp:sp modelId="{33CA6A5A-C336-4221-B6E9-A43C5BBDE9B7}">
      <dsp:nvSpPr>
        <dsp:cNvPr id="0" name=""/>
        <dsp:cNvSpPr/>
      </dsp:nvSpPr>
      <dsp:spPr>
        <a:xfrm rot="5400000">
          <a:off x="5297227" y="-4178634"/>
          <a:ext cx="1025110" cy="9390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Life Safety: </a:t>
          </a:r>
          <a:r>
            <a:rPr lang="en-US" sz="2400" kern="1200" dirty="0"/>
            <a:t>Presence of a condition or absence of system which endangers health or life.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 rot="-5400000">
        <a:off x="1114412" y="54223"/>
        <a:ext cx="9340698" cy="925026"/>
      </dsp:txXfrm>
    </dsp:sp>
    <dsp:sp modelId="{6B51EA5D-7540-401A-8001-EF5F10C89104}">
      <dsp:nvSpPr>
        <dsp:cNvPr id="0" name=""/>
        <dsp:cNvSpPr/>
      </dsp:nvSpPr>
      <dsp:spPr>
        <a:xfrm rot="5400000">
          <a:off x="-236563" y="1623686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</a:t>
          </a:r>
        </a:p>
      </dsp:txBody>
      <dsp:txXfrm rot="-5400000">
        <a:off x="2" y="1939105"/>
        <a:ext cx="1103965" cy="473128"/>
      </dsp:txXfrm>
    </dsp:sp>
    <dsp:sp modelId="{2C6F7BED-CAD0-49E6-9458-E01E2F32F551}">
      <dsp:nvSpPr>
        <dsp:cNvPr id="0" name=""/>
        <dsp:cNvSpPr/>
      </dsp:nvSpPr>
      <dsp:spPr>
        <a:xfrm rot="5400000">
          <a:off x="5297227" y="-2806139"/>
          <a:ext cx="1025110" cy="9411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Critical: </a:t>
          </a:r>
          <a:r>
            <a:rPr lang="en-US" sz="2400" kern="1200" dirty="0"/>
            <a:t>If not repaired, significant building damage will result.</a:t>
          </a:r>
        </a:p>
      </dsp:txBody>
      <dsp:txXfrm rot="-5400000">
        <a:off x="1103965" y="1437165"/>
        <a:ext cx="9361592" cy="925026"/>
      </dsp:txXfrm>
    </dsp:sp>
    <dsp:sp modelId="{DE193E89-B099-4597-B8A6-7ED6AC076571}">
      <dsp:nvSpPr>
        <dsp:cNvPr id="0" name=""/>
        <dsp:cNvSpPr/>
      </dsp:nvSpPr>
      <dsp:spPr>
        <a:xfrm rot="5400000">
          <a:off x="-236563" y="3006628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</a:t>
          </a:r>
        </a:p>
      </dsp:txBody>
      <dsp:txXfrm rot="-5400000">
        <a:off x="2" y="3322047"/>
        <a:ext cx="1103965" cy="473128"/>
      </dsp:txXfrm>
    </dsp:sp>
    <dsp:sp modelId="{8411D8B2-8D0D-40E5-B159-4B28D0C5552D}">
      <dsp:nvSpPr>
        <dsp:cNvPr id="0" name=""/>
        <dsp:cNvSpPr/>
      </dsp:nvSpPr>
      <dsp:spPr>
        <a:xfrm rot="5400000">
          <a:off x="5297227" y="-1423197"/>
          <a:ext cx="1025110" cy="9411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ADA: </a:t>
          </a:r>
          <a:r>
            <a:rPr lang="en-US" sz="2400" kern="1200" dirty="0"/>
            <a:t>buildings still not in compliance with the 1990 Act.</a:t>
          </a:r>
        </a:p>
      </dsp:txBody>
      <dsp:txXfrm rot="-5400000">
        <a:off x="1103965" y="2820107"/>
        <a:ext cx="9361592" cy="925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B5FE5-D091-40A4-8005-0826D17168F3}">
      <dsp:nvSpPr>
        <dsp:cNvPr id="0" name=""/>
        <dsp:cNvSpPr/>
      </dsp:nvSpPr>
      <dsp:spPr>
        <a:xfrm rot="5400000">
          <a:off x="-236563" y="240744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</a:t>
          </a:r>
        </a:p>
      </dsp:txBody>
      <dsp:txXfrm rot="-5400000">
        <a:off x="2" y="556163"/>
        <a:ext cx="1103965" cy="473128"/>
      </dsp:txXfrm>
    </dsp:sp>
    <dsp:sp modelId="{33CA6A5A-C336-4221-B6E9-A43C5BBDE9B7}">
      <dsp:nvSpPr>
        <dsp:cNvPr id="0" name=""/>
        <dsp:cNvSpPr/>
      </dsp:nvSpPr>
      <dsp:spPr>
        <a:xfrm rot="5400000">
          <a:off x="5297227" y="-4178634"/>
          <a:ext cx="1025110" cy="9390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Life Safety: 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$691,292,300</a:t>
          </a:r>
          <a:endParaRPr lang="en-US" sz="2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 rot="-5400000">
        <a:off x="1114412" y="54223"/>
        <a:ext cx="9340698" cy="925026"/>
      </dsp:txXfrm>
    </dsp:sp>
    <dsp:sp modelId="{6B51EA5D-7540-401A-8001-EF5F10C89104}">
      <dsp:nvSpPr>
        <dsp:cNvPr id="0" name=""/>
        <dsp:cNvSpPr/>
      </dsp:nvSpPr>
      <dsp:spPr>
        <a:xfrm rot="5400000">
          <a:off x="-236563" y="1623686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</a:t>
          </a:r>
        </a:p>
      </dsp:txBody>
      <dsp:txXfrm rot="-5400000">
        <a:off x="2" y="1939105"/>
        <a:ext cx="1103965" cy="473128"/>
      </dsp:txXfrm>
    </dsp:sp>
    <dsp:sp modelId="{2C6F7BED-CAD0-49E6-9458-E01E2F32F551}">
      <dsp:nvSpPr>
        <dsp:cNvPr id="0" name=""/>
        <dsp:cNvSpPr/>
      </dsp:nvSpPr>
      <dsp:spPr>
        <a:xfrm rot="5400000">
          <a:off x="5297227" y="-2806139"/>
          <a:ext cx="1025110" cy="9411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Critical: 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$1,204,988,500</a:t>
          </a:r>
          <a:r>
            <a:rPr lang="en-US" sz="2800" kern="1200" dirty="0"/>
            <a:t> </a:t>
          </a:r>
        </a:p>
      </dsp:txBody>
      <dsp:txXfrm rot="-5400000">
        <a:off x="1103965" y="1437165"/>
        <a:ext cx="9361592" cy="925026"/>
      </dsp:txXfrm>
    </dsp:sp>
    <dsp:sp modelId="{DE193E89-B099-4597-B8A6-7ED6AC076571}">
      <dsp:nvSpPr>
        <dsp:cNvPr id="0" name=""/>
        <dsp:cNvSpPr/>
      </dsp:nvSpPr>
      <dsp:spPr>
        <a:xfrm rot="5400000">
          <a:off x="-236563" y="3006628"/>
          <a:ext cx="1577093" cy="11039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</a:t>
          </a:r>
        </a:p>
      </dsp:txBody>
      <dsp:txXfrm rot="-5400000">
        <a:off x="2" y="3322047"/>
        <a:ext cx="1103965" cy="473128"/>
      </dsp:txXfrm>
    </dsp:sp>
    <dsp:sp modelId="{8411D8B2-8D0D-40E5-B159-4B28D0C5552D}">
      <dsp:nvSpPr>
        <dsp:cNvPr id="0" name=""/>
        <dsp:cNvSpPr/>
      </dsp:nvSpPr>
      <dsp:spPr>
        <a:xfrm rot="5400000">
          <a:off x="5297227" y="-1423197"/>
          <a:ext cx="1025110" cy="9411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ADA: 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$120,167,500</a:t>
          </a:r>
          <a:endParaRPr lang="en-US" sz="2800" kern="1200" dirty="0"/>
        </a:p>
      </dsp:txBody>
      <dsp:txXfrm rot="-5400000">
        <a:off x="1103965" y="2820107"/>
        <a:ext cx="9361592" cy="925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C4FB8F-ED15-48AB-97BD-17129D4E699D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6B3739-9081-478F-812E-AE7CE14063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14:04:21.2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C9D437-CD83-4825-AD0D-5E7B341BC79B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60CF8BB-EBC7-4B8F-9632-A5A136FBB8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5DD-9819-4ABC-A784-477AFBA19C86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E545-DA4D-4588-A168-A47EEF327FC2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6042-7092-4D96-B3CE-E8E6CFEE88C8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9729644A-97F2-4BC4-BBF7-FC141F507563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4EB7-77EC-481E-BDC6-73CA182AC952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6069-A392-4E44-934F-6743D63E2A4F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F9843-3551-47D6-BD3E-346FBDF458AF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2989-19D5-42F7-8321-FE6B75231AF4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C03C-1F27-412D-AD0B-6423348F1B9B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19CFDC2-5630-4611-9BF0-0EF7C8C4398D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cadmin.nc.gov/node/902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cadmin.nc.gov/node/9026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2420" y="4346496"/>
            <a:ext cx="4527157" cy="85539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highlight>
                  <a:srgbClr val="C0C0C0"/>
                </a:highlight>
                <a:latin typeface="Algerian" pitchFamily="82" charset="0"/>
              </a:rPr>
              <a:t>SCO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FC617-F6D5-4459-A4A3-8E3AF73F9280}"/>
              </a:ext>
            </a:extLst>
          </p:cNvPr>
          <p:cNvSpPr txBox="1"/>
          <p:nvPr/>
        </p:nvSpPr>
        <p:spPr>
          <a:xfrm>
            <a:off x="100641" y="6560531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C2230-1F55-4C03-B3DB-9799D4D7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26" y="297469"/>
            <a:ext cx="1650978" cy="1650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94701-08EB-4A69-957D-91FC860D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66" y="2264761"/>
            <a:ext cx="6401267" cy="16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8420E5-A106-44AC-9235-6D1C3203FA80}"/>
              </a:ext>
            </a:extLst>
          </p:cNvPr>
          <p:cNvSpPr/>
          <p:nvPr/>
        </p:nvSpPr>
        <p:spPr>
          <a:xfrm>
            <a:off x="348950" y="1526451"/>
            <a:ext cx="11433609" cy="482047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843" y="165913"/>
            <a:ext cx="6403565" cy="857250"/>
          </a:xfrm>
        </p:spPr>
        <p:txBody>
          <a:bodyPr/>
          <a:lstStyle/>
          <a:p>
            <a:pPr algn="ctr"/>
            <a:r>
              <a:rPr lang="en-US" sz="3000" dirty="0"/>
              <a:t>FCAP current statistics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32BA2A-374E-44DF-9FC5-3F269DB21882}"/>
              </a:ext>
            </a:extLst>
          </p:cNvPr>
          <p:cNvGrpSpPr/>
          <p:nvPr/>
        </p:nvGrpSpPr>
        <p:grpSpPr>
          <a:xfrm>
            <a:off x="230093" y="254712"/>
            <a:ext cx="11632792" cy="913518"/>
            <a:chOff x="0" y="905"/>
            <a:chExt cx="11002681" cy="7488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F40791-9A6E-47B7-A833-2D7D7EC6CAD0}"/>
                </a:ext>
              </a:extLst>
            </p:cNvPr>
            <p:cNvSpPr/>
            <p:nvPr/>
          </p:nvSpPr>
          <p:spPr>
            <a:xfrm>
              <a:off x="0" y="905"/>
              <a:ext cx="10982130" cy="74880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34824020-E6A9-4CD9-8DBF-AF84B49658E3}"/>
                </a:ext>
              </a:extLst>
            </p:cNvPr>
            <p:cNvSpPr txBox="1"/>
            <p:nvPr/>
          </p:nvSpPr>
          <p:spPr>
            <a:xfrm>
              <a:off x="93657" y="37458"/>
              <a:ext cx="10909024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/>
                <a:t>Consulting Section</a:t>
              </a:r>
              <a:endParaRPr lang="en-US" sz="4000" b="1" kern="12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854" y="1720824"/>
            <a:ext cx="9217891" cy="4507473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FCAP State-wide Cycle just Completed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All Counties complete.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118,253,785 square feet inspected  </a:t>
            </a:r>
            <a:endParaRPr lang="en-US" sz="2400" b="1" dirty="0">
              <a:solidFill>
                <a:schemeClr val="bg1"/>
              </a:solidFill>
              <a:effectLst/>
            </a:endParaRP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4489 buildings   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10,402 deficiencies identified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Documented with estimates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 $6.2 Billion in total deficiencies </a:t>
            </a:r>
            <a:endParaRPr lang="en-US" b="1" dirty="0">
              <a:solidFill>
                <a:schemeClr val="bg1"/>
              </a:solidFill>
              <a:effectLst/>
            </a:endParaRPr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All Priorities </a:t>
            </a:r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bg1"/>
                </a:solidFill>
              </a:rPr>
              <a:t>Appropriated</a:t>
            </a:r>
            <a:r>
              <a:rPr lang="en-US" sz="2400" b="1" dirty="0">
                <a:solidFill>
                  <a:schemeClr val="bg1"/>
                </a:solidFill>
              </a:rPr>
              <a:t> Funding ONLY</a:t>
            </a:r>
          </a:p>
          <a:p>
            <a:pPr marL="642938" lvl="2" indent="0">
              <a:buClr>
                <a:schemeClr val="tx2"/>
              </a:buClr>
              <a:buNone/>
            </a:pPr>
            <a:endParaRPr lang="en-US" sz="1600" dirty="0"/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dirty="0">
              <a:effectLst/>
            </a:endParaRPr>
          </a:p>
          <a:p>
            <a:pPr marL="985838" lvl="3" indent="0">
              <a:buClr>
                <a:schemeClr val="tx2"/>
              </a:buClr>
              <a:buNone/>
            </a:pPr>
            <a:endParaRPr lang="en-US" sz="1200" dirty="0"/>
          </a:p>
          <a:p>
            <a:pPr marL="642938" indent="-296466">
              <a:buClr>
                <a:schemeClr val="tx1"/>
              </a:buClr>
            </a:pPr>
            <a:endParaRPr lang="en-US" sz="1500" dirty="0"/>
          </a:p>
          <a:p>
            <a:pPr lvl="1">
              <a:buClr>
                <a:srgbClr val="FF5050"/>
              </a:buClr>
              <a:buFontTx/>
              <a:buChar char="•"/>
            </a:pPr>
            <a:endParaRPr lang="en-US" sz="1500" dirty="0">
              <a:latin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BC9F81-D3A4-4795-8BD5-8C947CB46E36}"/>
              </a:ext>
            </a:extLst>
          </p:cNvPr>
          <p:cNvSpPr txBox="1"/>
          <p:nvPr/>
        </p:nvSpPr>
        <p:spPr>
          <a:xfrm>
            <a:off x="51795" y="6611779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54E47-47F7-40C2-BB56-0617D431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9074"/>
            <a:ext cx="982729" cy="982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A813A4-213D-42DD-ABBF-FEAEFD0154E6}"/>
              </a:ext>
            </a:extLst>
          </p:cNvPr>
          <p:cNvSpPr/>
          <p:nvPr/>
        </p:nvSpPr>
        <p:spPr>
          <a:xfrm>
            <a:off x="1248048" y="127911"/>
            <a:ext cx="5581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cap="all" dirty="0">
                <a:solidFill>
                  <a:prstClr val="white"/>
                </a:solidFill>
                <a:ea typeface="+mj-ea"/>
                <a:cs typeface="+mj-cs"/>
              </a:rPr>
              <a:t>Consulting Services: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B170A-6329-4B58-8831-72E4B361509E}"/>
              </a:ext>
            </a:extLst>
          </p:cNvPr>
          <p:cNvSpPr/>
          <p:nvPr/>
        </p:nvSpPr>
        <p:spPr>
          <a:xfrm>
            <a:off x="1410268" y="8973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Responsibilities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79A16-CF7D-44ED-A563-18ADECAE82EC}"/>
              </a:ext>
            </a:extLst>
          </p:cNvPr>
          <p:cNvSpPr/>
          <p:nvPr/>
        </p:nvSpPr>
        <p:spPr>
          <a:xfrm>
            <a:off x="1969825" y="1543683"/>
            <a:ext cx="1008114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SzPct val="85000"/>
            </a:pPr>
            <a:r>
              <a:rPr lang="en-US" altLang="en-US" sz="2800" b="1" dirty="0">
                <a:solidFill>
                  <a:schemeClr val="bg1"/>
                </a:solidFill>
              </a:rPr>
              <a:t>Architecture &amp; Engineering for DOA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Assist DOA’s Facility Management and State Property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Work with Building Coordinators on the Downtown Government complex concerning building system problems</a:t>
            </a:r>
          </a:p>
          <a:p>
            <a:pPr marL="609600" indent="-609600">
              <a:buSzPct val="85000"/>
            </a:pPr>
            <a:r>
              <a:rPr lang="en-US" altLang="en-US" sz="2800" b="1" dirty="0">
                <a:solidFill>
                  <a:schemeClr val="bg1"/>
                </a:solidFill>
              </a:rPr>
              <a:t>Capital Project Management for DOA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Budget request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Designer interviews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Provide owner “coordination” comments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Prequalification criteria</a:t>
            </a:r>
          </a:p>
          <a:p>
            <a:pPr marL="1371600" lvl="2" indent="-457200">
              <a:buSzPct val="85000"/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chemeClr val="bg1"/>
                </a:solidFill>
              </a:rPr>
              <a:t>Construction Administration</a:t>
            </a:r>
          </a:p>
          <a:p>
            <a:pPr>
              <a:buSzPct val="85000"/>
            </a:pPr>
            <a:r>
              <a:rPr lang="en-US" altLang="en-US" sz="2800" b="1" dirty="0">
                <a:solidFill>
                  <a:schemeClr val="bg1"/>
                </a:solidFill>
              </a:rPr>
              <a:t>Electrical Inspections (Statewide)</a:t>
            </a:r>
          </a:p>
          <a:p>
            <a:pPr lvl="2">
              <a:buSzPct val="85000"/>
            </a:pPr>
            <a:endParaRPr lang="en-US" altLang="en-US" dirty="0">
              <a:solidFill>
                <a:schemeClr val="folHlin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7EBFA-E484-4E19-A361-A75C44E25F83}"/>
              </a:ext>
            </a:extLst>
          </p:cNvPr>
          <p:cNvSpPr/>
          <p:nvPr/>
        </p:nvSpPr>
        <p:spPr>
          <a:xfrm>
            <a:off x="8452513" y="56641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buSzPct val="85000"/>
            </a:pPr>
            <a:r>
              <a:rPr lang="en-US" altLang="en-US" dirty="0">
                <a:solidFill>
                  <a:schemeClr val="folHlink"/>
                </a:solidFill>
              </a:rPr>
              <a:t>Assist Plan Review</a:t>
            </a:r>
          </a:p>
          <a:p>
            <a:pPr marL="609600" indent="-609600">
              <a:buSzPct val="85000"/>
            </a:pPr>
            <a:r>
              <a:rPr lang="en-US" altLang="en-US" dirty="0">
                <a:solidFill>
                  <a:schemeClr val="folHlink"/>
                </a:solidFill>
              </a:rPr>
              <a:t>Inspections (5 electrical inspectors)</a:t>
            </a:r>
          </a:p>
        </p:txBody>
      </p:sp>
    </p:spTree>
    <p:extLst>
      <p:ext uri="{BB962C8B-B14F-4D97-AF65-F5344CB8AC3E}">
        <p14:creationId xmlns:p14="http://schemas.microsoft.com/office/powerpoint/2010/main" val="216440930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F5A59D-6CAC-4898-B8FE-F5D25CB7BFCE}"/>
              </a:ext>
            </a:extLst>
          </p:cNvPr>
          <p:cNvSpPr/>
          <p:nvPr/>
        </p:nvSpPr>
        <p:spPr>
          <a:xfrm>
            <a:off x="567892" y="1514900"/>
            <a:ext cx="11056218" cy="4324103"/>
          </a:xfrm>
          <a:prstGeom prst="roundRect">
            <a:avLst>
              <a:gd name="adj" fmla="val 14559"/>
            </a:avLst>
          </a:prstGeom>
          <a:solidFill>
            <a:schemeClr val="accent5">
              <a:lumMod val="75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169" y="55497"/>
            <a:ext cx="1027294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Work in Progress: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348B6-0700-4F38-981D-3E4F1CAE0C11}"/>
              </a:ext>
            </a:extLst>
          </p:cNvPr>
          <p:cNvSpPr txBox="1"/>
          <p:nvPr/>
        </p:nvSpPr>
        <p:spPr>
          <a:xfrm>
            <a:off x="0" y="6565900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5AAA1-3C71-4896-A907-58A42D74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3349"/>
            <a:ext cx="1009650" cy="1009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4222-593D-4F43-AA45-3B2D1EC52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987419"/>
            <a:ext cx="10153650" cy="4483101"/>
          </a:xfrm>
        </p:spPr>
        <p:txBody>
          <a:bodyPr>
            <a:normAutofit/>
          </a:bodyPr>
          <a:lstStyle/>
          <a:p>
            <a:pPr marL="457200" lvl="0" indent="-457200">
              <a:spcBef>
                <a:spcPts val="1000"/>
              </a:spcBef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Workload across all platforms is very heavy.</a:t>
            </a:r>
          </a:p>
          <a:p>
            <a:pPr marL="457200" lvl="0" indent="-457200">
              <a:spcBef>
                <a:spcPts val="1000"/>
              </a:spcBef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Continue further development of INTERSCOPE and merging with the digital conversion of field inspections and construction administration.</a:t>
            </a:r>
          </a:p>
          <a:p>
            <a:pPr marL="457200" lvl="0" indent="-457200">
              <a:spcBef>
                <a:spcPts val="1000"/>
              </a:spcBef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Continue the development and implementation of the newest contract delivery methods: Design Build, Design Build w/ Bridging and Public Private Partnership.</a:t>
            </a:r>
          </a:p>
          <a:p>
            <a:pPr marL="457200" lvl="0" indent="-457200">
              <a:spcBef>
                <a:spcPts val="1000"/>
              </a:spcBef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Continue our involvement with the NC Building Code Council and the HUB Council in promoting outreach and increase participation.</a:t>
            </a:r>
          </a:p>
          <a:p>
            <a:pPr marL="457200" indent="-457200">
              <a:buAutoNum type="alphaU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3714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8480" y="4593239"/>
            <a:ext cx="8176334" cy="85539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highlight>
                  <a:srgbClr val="C0C0C0"/>
                </a:highlight>
                <a:latin typeface="Algerian" pitchFamily="82" charset="0"/>
              </a:rPr>
              <a:t>Inspection DISCOVERIES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FC617-F6D5-4459-A4A3-8E3AF73F9280}"/>
              </a:ext>
            </a:extLst>
          </p:cNvPr>
          <p:cNvSpPr txBox="1"/>
          <p:nvPr/>
        </p:nvSpPr>
        <p:spPr>
          <a:xfrm>
            <a:off x="100641" y="6560531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C2230-1F55-4C03-B3DB-9799D4D7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26" y="297469"/>
            <a:ext cx="1650978" cy="1650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94701-08EB-4A69-957D-91FC860D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66" y="2264761"/>
            <a:ext cx="6401267" cy="16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2819940" y="257907"/>
            <a:ext cx="5486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College of Architecture and Planning</a:t>
            </a:r>
          </a:p>
        </p:txBody>
      </p:sp>
      <p:pic>
        <p:nvPicPr>
          <p:cNvPr id="13" name="Picture 12" descr="A picture containing building&#10;&#10;Description generated with very high confidence">
            <a:extLst>
              <a:ext uri="{FF2B5EF4-FFF2-40B4-BE49-F238E27FC236}">
                <a16:creationId xmlns:a16="http://schemas.microsoft.com/office/drawing/2014/main" id="{29E3A38D-211E-43C7-8A44-EC9BC5A27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6" y="781127"/>
            <a:ext cx="9273686" cy="57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519387" y="157034"/>
            <a:ext cx="339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The stencil was wrong</a:t>
            </a:r>
          </a:p>
        </p:txBody>
      </p:sp>
      <p:pic>
        <p:nvPicPr>
          <p:cNvPr id="3" name="Picture 2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672EF65D-AE00-418B-97AF-1A3D42B26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46" y="982489"/>
            <a:ext cx="7624635" cy="5718477"/>
          </a:xfrm>
          <a:prstGeom prst="rect">
            <a:avLst/>
          </a:prstGeom>
        </p:spPr>
      </p:pic>
      <p:pic>
        <p:nvPicPr>
          <p:cNvPr id="19458" name="Picture 2" descr="C:\Users\LK\Desktop\2019 Conf\Pictures\Dougs\close 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99" y="982489"/>
            <a:ext cx="9646383" cy="35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24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563407" y="86457"/>
            <a:ext cx="3845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Better than painted head</a:t>
            </a:r>
          </a:p>
        </p:txBody>
      </p:sp>
      <p:pic>
        <p:nvPicPr>
          <p:cNvPr id="4" name="Picture 3" descr="A picture containing indoor, wall, sitting&#10;&#10;Description generated with very high confidence">
            <a:extLst>
              <a:ext uri="{FF2B5EF4-FFF2-40B4-BE49-F238E27FC236}">
                <a16:creationId xmlns:a16="http://schemas.microsoft.com/office/drawing/2014/main" id="{264C6B2B-9715-4D7B-9CD1-B8FF26F1E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84" y="728232"/>
            <a:ext cx="8024234" cy="6018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ED0FF-550D-4AEC-BC2E-6C57B4D6B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50" y="562305"/>
            <a:ext cx="9551470" cy="61637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519892-7E18-42B5-A8D6-9B9913DD0F37}"/>
              </a:ext>
            </a:extLst>
          </p:cNvPr>
          <p:cNvSpPr/>
          <p:nvPr/>
        </p:nvSpPr>
        <p:spPr bwMode="auto">
          <a:xfrm>
            <a:off x="4884193" y="2547122"/>
            <a:ext cx="2962384" cy="3037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60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478443" y="241292"/>
            <a:ext cx="2889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It is out of the way</a:t>
            </a:r>
          </a:p>
        </p:txBody>
      </p:sp>
      <p:pic>
        <p:nvPicPr>
          <p:cNvPr id="3" name="Picture 2" descr="A picture containing building, ground, outdoor&#10;&#10;Description generated with very high confidence">
            <a:extLst>
              <a:ext uri="{FF2B5EF4-FFF2-40B4-BE49-F238E27FC236}">
                <a16:creationId xmlns:a16="http://schemas.microsoft.com/office/drawing/2014/main" id="{C6F37B10-E025-484F-8D71-ED03189BF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61" y="778786"/>
            <a:ext cx="7852705" cy="5889529"/>
          </a:xfrm>
          <a:prstGeom prst="rect">
            <a:avLst/>
          </a:prstGeom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E8A856D0-4FAD-44AE-9C01-756C8382450F}"/>
              </a:ext>
            </a:extLst>
          </p:cNvPr>
          <p:cNvSpPr/>
          <p:nvPr/>
        </p:nvSpPr>
        <p:spPr bwMode="auto">
          <a:xfrm rot="8837527">
            <a:off x="3752248" y="2364716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34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233280" y="174754"/>
            <a:ext cx="326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Too close for comfort</a:t>
            </a:r>
          </a:p>
        </p:txBody>
      </p:sp>
      <p:pic>
        <p:nvPicPr>
          <p:cNvPr id="3" name="Picture 2" descr="A close up of a sink&#10;&#10;Description generated with high confidence">
            <a:extLst>
              <a:ext uri="{FF2B5EF4-FFF2-40B4-BE49-F238E27FC236}">
                <a16:creationId xmlns:a16="http://schemas.microsoft.com/office/drawing/2014/main" id="{3E087A20-A8A1-4BA9-A7FB-6877C1B66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0112" y="1640617"/>
            <a:ext cx="5763004" cy="4322253"/>
          </a:xfrm>
          <a:prstGeom prst="rect">
            <a:avLst/>
          </a:prstGeom>
        </p:spPr>
      </p:pic>
      <p:sp>
        <p:nvSpPr>
          <p:cNvPr id="5" name="Right Arrow 7">
            <a:extLst>
              <a:ext uri="{FF2B5EF4-FFF2-40B4-BE49-F238E27FC236}">
                <a16:creationId xmlns:a16="http://schemas.microsoft.com/office/drawing/2014/main" id="{FA08C81E-5A3C-4520-BC60-454B22B65C37}"/>
              </a:ext>
            </a:extLst>
          </p:cNvPr>
          <p:cNvSpPr/>
          <p:nvPr/>
        </p:nvSpPr>
        <p:spPr bwMode="auto">
          <a:xfrm rot="8837527">
            <a:off x="7120546" y="3779993"/>
            <a:ext cx="2222811" cy="434005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30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201886" y="205011"/>
            <a:ext cx="348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Almost, does not get it</a:t>
            </a:r>
          </a:p>
        </p:txBody>
      </p:sp>
      <p:pic>
        <p:nvPicPr>
          <p:cNvPr id="3" name="Picture 2" descr="A picture containing table, indoor, electronics, sitting&#10;&#10;Description generated with very high confidence">
            <a:extLst>
              <a:ext uri="{FF2B5EF4-FFF2-40B4-BE49-F238E27FC236}">
                <a16:creationId xmlns:a16="http://schemas.microsoft.com/office/drawing/2014/main" id="{D134DC4F-CB1D-4CED-83E8-FE7650517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6967" y="1630830"/>
            <a:ext cx="5774189" cy="43306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519892-7E18-42B5-A8D6-9B9913DD0F37}"/>
              </a:ext>
            </a:extLst>
          </p:cNvPr>
          <p:cNvSpPr/>
          <p:nvPr/>
        </p:nvSpPr>
        <p:spPr bwMode="auto">
          <a:xfrm>
            <a:off x="4465397" y="2480619"/>
            <a:ext cx="1819025" cy="1858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3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03" y="895927"/>
            <a:ext cx="10272940" cy="7623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Recent developments 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348B6-0700-4F38-981D-3E4F1CAE0C11}"/>
              </a:ext>
            </a:extLst>
          </p:cNvPr>
          <p:cNvSpPr txBox="1"/>
          <p:nvPr/>
        </p:nvSpPr>
        <p:spPr>
          <a:xfrm>
            <a:off x="0" y="6565900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5AAA1-3C71-4896-A907-58A42D74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3349"/>
            <a:ext cx="1009650" cy="1009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4222-593D-4F43-AA45-3B2D1EC52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987419"/>
            <a:ext cx="10153650" cy="4483101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Design Build Delivery Methods (Design Build and Design Build w/ Bridging)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General Conditions :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https://ncadmin.nc.gov/node/9027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Construction Contract documents : </a:t>
            </a:r>
            <a:r>
              <a:rPr lang="en-US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https://ncadmin.nc.gov/node/9026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Expanded INTERSCOPE: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Design Build Contracting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HUB reporting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Capital Project Coordinator Seminars: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Next scheduled : June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(Agencies &amp; Universities); October 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(Community Colleges)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Presentation available via Webinars</a:t>
            </a:r>
          </a:p>
          <a:p>
            <a:pPr marL="868680" lvl="1" indent="-457200">
              <a:buFont typeface="+mj-lt"/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1513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161784" y="266566"/>
            <a:ext cx="3868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If it can’t be fix, duct tape will</a:t>
            </a:r>
          </a:p>
        </p:txBody>
      </p:sp>
      <p:pic>
        <p:nvPicPr>
          <p:cNvPr id="12290" name="Picture 2" descr="C:\Users\LK\Desktop\2019 Conf\Pictures\101 uses of duct ta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4380" y="1561506"/>
            <a:ext cx="5863240" cy="43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E8A856D0-4FAD-44AE-9C01-756C8382450F}"/>
              </a:ext>
            </a:extLst>
          </p:cNvPr>
          <p:cNvSpPr/>
          <p:nvPr/>
        </p:nvSpPr>
        <p:spPr bwMode="auto">
          <a:xfrm rot="8681093">
            <a:off x="5809153" y="2567579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05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145934" y="256742"/>
            <a:ext cx="4659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Another great use of duct tape</a:t>
            </a:r>
          </a:p>
        </p:txBody>
      </p:sp>
      <p:pic>
        <p:nvPicPr>
          <p:cNvPr id="3" name="Picture 2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E01B327D-EB74-4FA1-A63A-366F206B5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32" y="779961"/>
            <a:ext cx="7871041" cy="59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4" name="Picture 3" descr="A picture containing indoor, building&#10;&#10;Description generated with very high confidence">
            <a:extLst>
              <a:ext uri="{FF2B5EF4-FFF2-40B4-BE49-F238E27FC236}">
                <a16:creationId xmlns:a16="http://schemas.microsoft.com/office/drawing/2014/main" id="{67DA086E-8FFB-46D1-8646-0FE52A795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52" y="828601"/>
            <a:ext cx="4472215" cy="5949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2FF6C-329C-41FA-82F2-A1089053A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4" y="828601"/>
            <a:ext cx="4634754" cy="59498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45CF6A-6854-41C4-8238-7767D0D2E340}"/>
              </a:ext>
            </a:extLst>
          </p:cNvPr>
          <p:cNvSpPr/>
          <p:nvPr/>
        </p:nvSpPr>
        <p:spPr>
          <a:xfrm>
            <a:off x="3594259" y="182270"/>
            <a:ext cx="31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Paper tape is not better</a:t>
            </a:r>
          </a:p>
        </p:txBody>
      </p:sp>
    </p:spTree>
    <p:extLst>
      <p:ext uri="{BB962C8B-B14F-4D97-AF65-F5344CB8AC3E}">
        <p14:creationId xmlns:p14="http://schemas.microsoft.com/office/powerpoint/2010/main" val="25717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478443" y="197659"/>
            <a:ext cx="2389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Gutters that work</a:t>
            </a:r>
          </a:p>
        </p:txBody>
      </p:sp>
      <p:pic>
        <p:nvPicPr>
          <p:cNvPr id="3" name="Picture 2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5E4F2157-D81A-4DCE-A856-B02A0AE66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19" y="951464"/>
            <a:ext cx="7642371" cy="57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1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233894" y="120985"/>
            <a:ext cx="2603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The mystery corner</a:t>
            </a:r>
          </a:p>
        </p:txBody>
      </p:sp>
      <p:pic>
        <p:nvPicPr>
          <p:cNvPr id="3" name="Picture 2" descr="A picture containing indoor, wall, floor&#10;&#10;Description generated with very high confidence">
            <a:extLst>
              <a:ext uri="{FF2B5EF4-FFF2-40B4-BE49-F238E27FC236}">
                <a16:creationId xmlns:a16="http://schemas.microsoft.com/office/drawing/2014/main" id="{BC1F2293-6B2C-44E4-8E68-2AA553437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478" y="1513382"/>
            <a:ext cx="5908413" cy="443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966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960223" y="408469"/>
            <a:ext cx="4271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Give me a hint, is it rated or not?</a:t>
            </a:r>
          </a:p>
        </p:txBody>
      </p:sp>
      <p:pic>
        <p:nvPicPr>
          <p:cNvPr id="9218" name="Picture 2" descr="C:\Users\LK\Desktop\2019 Conf\Pictures\Dougs\IMG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39" y="974018"/>
            <a:ext cx="7511908" cy="56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01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245687" y="149020"/>
            <a:ext cx="2716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Is this wall rated?</a:t>
            </a:r>
          </a:p>
        </p:txBody>
      </p:sp>
      <p:pic>
        <p:nvPicPr>
          <p:cNvPr id="1026" name="Picture 2" descr="C:\Users\LK\Desktop\2019 Conf\Pictures\12669473_1268909256469326_63693324961743594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24595" y="805916"/>
            <a:ext cx="4668890" cy="59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92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091945" y="197661"/>
            <a:ext cx="5481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How about this one? I don’t think so</a:t>
            </a:r>
          </a:p>
        </p:txBody>
      </p:sp>
      <p:pic>
        <p:nvPicPr>
          <p:cNvPr id="3" name="Picture 2" descr="A picture containing floor, building, indoor&#10;&#10;Description generated with very high confidence">
            <a:extLst>
              <a:ext uri="{FF2B5EF4-FFF2-40B4-BE49-F238E27FC236}">
                <a16:creationId xmlns:a16="http://schemas.microsoft.com/office/drawing/2014/main" id="{A2F8E6D6-34B2-4FDA-B8E9-D8880FFA2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2387" y="1466177"/>
            <a:ext cx="5962364" cy="44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8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810000" y="256742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Fire caulk other uses</a:t>
            </a:r>
          </a:p>
        </p:txBody>
      </p:sp>
      <p:pic>
        <p:nvPicPr>
          <p:cNvPr id="3" name="Picture 2" descr="A picture containing building, ground, indoor, bathroom&#10;&#10;Description generated with high confidence">
            <a:extLst>
              <a:ext uri="{FF2B5EF4-FFF2-40B4-BE49-F238E27FC236}">
                <a16:creationId xmlns:a16="http://schemas.microsoft.com/office/drawing/2014/main" id="{569BF7CC-F75A-40F8-95C2-8EEA9BFF7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4824" y="1636493"/>
            <a:ext cx="5908413" cy="443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89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662180" y="256742"/>
            <a:ext cx="5106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The location was unclear on plans</a:t>
            </a:r>
          </a:p>
        </p:txBody>
      </p:sp>
      <p:pic>
        <p:nvPicPr>
          <p:cNvPr id="3" name="Picture 2" descr="A picture containing wall, building, ground, red&#10;&#10;Description generated with very high confidence">
            <a:extLst>
              <a:ext uri="{FF2B5EF4-FFF2-40B4-BE49-F238E27FC236}">
                <a16:creationId xmlns:a16="http://schemas.microsoft.com/office/drawing/2014/main" id="{DF50E839-C915-45C8-8C79-8BB10D7E8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4322" y="1528301"/>
            <a:ext cx="5986711" cy="44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03" y="651780"/>
            <a:ext cx="1027294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Recent developments 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348B6-0700-4F38-981D-3E4F1CAE0C11}"/>
              </a:ext>
            </a:extLst>
          </p:cNvPr>
          <p:cNvSpPr txBox="1"/>
          <p:nvPr/>
        </p:nvSpPr>
        <p:spPr>
          <a:xfrm>
            <a:off x="0" y="6565900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5AAA1-3C71-4896-A907-58A42D74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3349"/>
            <a:ext cx="1009650" cy="1009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4222-593D-4F43-AA45-3B2D1EC52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1987419"/>
            <a:ext cx="10153650" cy="4483101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Fully engaged in the electronic conversion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Still accept both hardcopies and electronic media</a:t>
            </a:r>
            <a:endParaRPr lang="en-US" dirty="0">
              <a:solidFill>
                <a:srgbClr val="FFFF00"/>
              </a:solidFill>
            </a:endParaRP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Field inspections and Construction Administration will follow starting this year</a:t>
            </a:r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Exempt projects: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Minor scope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No professional designer involved</a:t>
            </a:r>
          </a:p>
          <a:p>
            <a:pPr marL="868680" lvl="1" indent="-457200">
              <a:buFont typeface="+mj-lt"/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Must create project in INTERSCOPE for inspections to take place.</a:t>
            </a:r>
          </a:p>
          <a:p>
            <a:pPr marL="868680" lvl="1" indent="-457200">
              <a:buFont typeface="+mj-lt"/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2550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021410" y="159402"/>
            <a:ext cx="419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Can’t Exit through this door</a:t>
            </a:r>
          </a:p>
        </p:txBody>
      </p:sp>
      <p:pic>
        <p:nvPicPr>
          <p:cNvPr id="2050" name="Picture 2" descr="C:\Users\LK\Desktop\2019 Conf\Pictures\blocked ex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771" y="1502589"/>
            <a:ext cx="6061447" cy="454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EDEF63-C475-459F-A625-CBC97B968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2" y="421012"/>
            <a:ext cx="2662518" cy="45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1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591831" y="197659"/>
            <a:ext cx="4869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Can’t go through this Exit either</a:t>
            </a:r>
          </a:p>
        </p:txBody>
      </p:sp>
      <p:pic>
        <p:nvPicPr>
          <p:cNvPr id="3074" name="Picture 2" descr="C:\Users\LK\Desktop\2019 Conf\Pictures\Exit block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07" y="720879"/>
            <a:ext cx="4466258" cy="59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1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2445475" y="131037"/>
            <a:ext cx="6225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Solving a hazard while creating a new one</a:t>
            </a:r>
          </a:p>
        </p:txBody>
      </p:sp>
      <p:pic>
        <p:nvPicPr>
          <p:cNvPr id="4098" name="Picture 2" descr="C:\Users\LK\Desktop\2019 Conf\Pictures\file-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96" y="900478"/>
            <a:ext cx="7546206" cy="56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1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148407" y="268359"/>
            <a:ext cx="5997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Handrails optional, use the stair treads</a:t>
            </a:r>
          </a:p>
        </p:txBody>
      </p:sp>
      <p:pic>
        <p:nvPicPr>
          <p:cNvPr id="15362" name="Picture 2" descr="C:\Users\LK\Desktop\2019 Conf\Pictures\knockle bu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04" y="791579"/>
            <a:ext cx="8002482" cy="60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67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647188" y="256282"/>
            <a:ext cx="4897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Maintenance Electrician's nightmare</a:t>
            </a:r>
          </a:p>
        </p:txBody>
      </p:sp>
      <p:pic>
        <p:nvPicPr>
          <p:cNvPr id="8194" name="Picture 2" descr="C:\Users\LK\Desktop\2019 Conf\Pictures\Dougs\IMG00010-20100113-1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75" y="850016"/>
            <a:ext cx="7777636" cy="583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73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048137" y="171628"/>
            <a:ext cx="453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How was the grounding test done?</a:t>
            </a:r>
          </a:p>
        </p:txBody>
      </p:sp>
      <p:pic>
        <p:nvPicPr>
          <p:cNvPr id="7171" name="Picture 3" descr="C:\Users\LK\Desktop\2019 Conf\Pictures\Dougs\IMG_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0319" y="1530631"/>
            <a:ext cx="6029399" cy="45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56ABC5-354C-49D6-A1D5-558FBB4EFF9E}"/>
              </a:ext>
            </a:extLst>
          </p:cNvPr>
          <p:cNvSpPr/>
          <p:nvPr/>
        </p:nvSpPr>
        <p:spPr bwMode="auto">
          <a:xfrm>
            <a:off x="6096000" y="1740818"/>
            <a:ext cx="1603425" cy="1534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1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2655824" y="179530"/>
            <a:ext cx="6813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Is this proper  electrical grounding? it works!</a:t>
            </a:r>
          </a:p>
        </p:txBody>
      </p:sp>
      <p:pic>
        <p:nvPicPr>
          <p:cNvPr id="3" name="Picture 2" descr="A picture containing indoor, car, toothbrush&#10;&#10;Description generated with high confidence">
            <a:extLst>
              <a:ext uri="{FF2B5EF4-FFF2-40B4-BE49-F238E27FC236}">
                <a16:creationId xmlns:a16="http://schemas.microsoft.com/office/drawing/2014/main" id="{1AE8D3A6-63A8-489E-86B0-3CEDE1625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2280" y="1489398"/>
            <a:ext cx="6015952" cy="45119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519892-7E18-42B5-A8D6-9B9913DD0F37}"/>
              </a:ext>
            </a:extLst>
          </p:cNvPr>
          <p:cNvSpPr/>
          <p:nvPr/>
        </p:nvSpPr>
        <p:spPr bwMode="auto">
          <a:xfrm>
            <a:off x="4335046" y="2977947"/>
            <a:ext cx="1603425" cy="1534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86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590421" y="138175"/>
            <a:ext cx="2694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This is just wrong</a:t>
            </a:r>
          </a:p>
        </p:txBody>
      </p:sp>
      <p:pic>
        <p:nvPicPr>
          <p:cNvPr id="5123" name="Picture 3" descr="C:\Users\LK\Desktop\2019 Conf\Pictures\IMG_186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25" y="828600"/>
            <a:ext cx="4679857" cy="59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E8A856D0-4FAD-44AE-9C01-756C8382450F}"/>
              </a:ext>
            </a:extLst>
          </p:cNvPr>
          <p:cNvSpPr/>
          <p:nvPr/>
        </p:nvSpPr>
        <p:spPr bwMode="auto">
          <a:xfrm rot="8858146">
            <a:off x="5874352" y="2459152"/>
            <a:ext cx="3628515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1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013098" y="149987"/>
            <a:ext cx="3580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The worst possible location</a:t>
            </a:r>
          </a:p>
        </p:txBody>
      </p:sp>
      <p:pic>
        <p:nvPicPr>
          <p:cNvPr id="11266" name="Picture 2" descr="C:\Users\LK\Desktop\2019 Conf\Pictures\IMG_3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46" y="611652"/>
            <a:ext cx="5434825" cy="60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886FD7FC-02F3-44B2-9CD1-73F5FD546A58}"/>
              </a:ext>
            </a:extLst>
          </p:cNvPr>
          <p:cNvSpPr/>
          <p:nvPr/>
        </p:nvSpPr>
        <p:spPr bwMode="auto">
          <a:xfrm rot="8858146">
            <a:off x="6613941" y="3992118"/>
            <a:ext cx="3628515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73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557956" y="149020"/>
            <a:ext cx="315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Who should fix this?</a:t>
            </a:r>
          </a:p>
        </p:txBody>
      </p:sp>
      <p:pic>
        <p:nvPicPr>
          <p:cNvPr id="4" name="Picture 3" descr="A picture containing indoor, floor, wall&#10;&#10;Description generated with very high confidence">
            <a:extLst>
              <a:ext uri="{FF2B5EF4-FFF2-40B4-BE49-F238E27FC236}">
                <a16:creationId xmlns:a16="http://schemas.microsoft.com/office/drawing/2014/main" id="{A4F9D4E6-4F0B-4A24-A819-6264BC1C9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28" y="813042"/>
            <a:ext cx="7861251" cy="5895938"/>
          </a:xfrm>
          <a:prstGeom prst="rect">
            <a:avLst/>
          </a:prstGeom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E8A856D0-4FAD-44AE-9C01-756C8382450F}"/>
              </a:ext>
            </a:extLst>
          </p:cNvPr>
          <p:cNvSpPr/>
          <p:nvPr/>
        </p:nvSpPr>
        <p:spPr bwMode="auto">
          <a:xfrm rot="10800000">
            <a:off x="3890535" y="3551133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36A56D1-894C-4C16-8F15-026714C9F529}"/>
              </a:ext>
            </a:extLst>
          </p:cNvPr>
          <p:cNvSpPr/>
          <p:nvPr/>
        </p:nvSpPr>
        <p:spPr bwMode="auto">
          <a:xfrm>
            <a:off x="4226337" y="3551133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B939D4-4AC3-44D5-AB31-68BD47AFBB7E}"/>
                  </a:ext>
                </a:extLst>
              </p14:cNvPr>
              <p14:cNvContentPartPr/>
              <p14:nvPr/>
            </p14:nvContentPartPr>
            <p14:xfrm>
              <a:off x="-1481286" y="-98744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B939D4-4AC3-44D5-AB31-68BD47AFBB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16926" y="-102308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29E8E21-8C37-4E80-98B5-444896D9465D}"/>
              </a:ext>
            </a:extLst>
          </p:cNvPr>
          <p:cNvSpPr/>
          <p:nvPr/>
        </p:nvSpPr>
        <p:spPr>
          <a:xfrm>
            <a:off x="4505247" y="3234746"/>
            <a:ext cx="138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000000"/>
                </a:highlight>
              </a:rPr>
              <a:t>36” Min</a:t>
            </a:r>
          </a:p>
        </p:txBody>
      </p:sp>
    </p:spTree>
    <p:extLst>
      <p:ext uri="{BB962C8B-B14F-4D97-AF65-F5344CB8AC3E}">
        <p14:creationId xmlns:p14="http://schemas.microsoft.com/office/powerpoint/2010/main" val="1546116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832" y="45879"/>
            <a:ext cx="4409168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 review: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348B6-0700-4F38-981D-3E4F1CAE0C11}"/>
              </a:ext>
            </a:extLst>
          </p:cNvPr>
          <p:cNvSpPr txBox="1"/>
          <p:nvPr/>
        </p:nvSpPr>
        <p:spPr>
          <a:xfrm>
            <a:off x="0" y="6565900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5AAA1-3C71-4896-A907-58A42D74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7" y="45879"/>
            <a:ext cx="1009650" cy="1009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FAD7C-CE00-4EEF-AA25-DD22C6CF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92" y="948076"/>
            <a:ext cx="10156816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1165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200973" y="308473"/>
            <a:ext cx="4673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Too early for a Life Safety inspection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F460853F-655F-48C8-AEA4-F27E87EAF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57" y="979128"/>
            <a:ext cx="7605486" cy="5704115"/>
          </a:xfrm>
          <a:prstGeom prst="rect">
            <a:avLst/>
          </a:prstGeom>
        </p:spPr>
      </p:pic>
      <p:sp>
        <p:nvSpPr>
          <p:cNvPr id="11" name="Right Arrow 7">
            <a:extLst>
              <a:ext uri="{FF2B5EF4-FFF2-40B4-BE49-F238E27FC236}">
                <a16:creationId xmlns:a16="http://schemas.microsoft.com/office/drawing/2014/main" id="{E8A856D0-4FAD-44AE-9C01-756C8382450F}"/>
              </a:ext>
            </a:extLst>
          </p:cNvPr>
          <p:cNvSpPr/>
          <p:nvPr/>
        </p:nvSpPr>
        <p:spPr bwMode="auto">
          <a:xfrm rot="10800000">
            <a:off x="5690066" y="5459116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24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4222949" y="283116"/>
            <a:ext cx="2459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Just be consistent</a:t>
            </a:r>
            <a:r>
              <a:rPr lang="en-US" dirty="0">
                <a:solidFill>
                  <a:srgbClr val="FFC000"/>
                </a:solidFill>
              </a:rPr>
              <a:t>!</a:t>
            </a:r>
          </a:p>
        </p:txBody>
      </p:sp>
      <p:pic>
        <p:nvPicPr>
          <p:cNvPr id="4" name="Picture 3" descr="A picture containing metalware, bathroom, jack, indoor&#10;&#10;Description generated with high confidence">
            <a:extLst>
              <a:ext uri="{FF2B5EF4-FFF2-40B4-BE49-F238E27FC236}">
                <a16:creationId xmlns:a16="http://schemas.microsoft.com/office/drawing/2014/main" id="{84B63A75-57AE-42D3-844E-C8F1F2BA4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" y="981075"/>
            <a:ext cx="3800475" cy="5067300"/>
          </a:xfrm>
          <a:prstGeom prst="rect">
            <a:avLst/>
          </a:prstGeom>
        </p:spPr>
      </p:pic>
      <p:pic>
        <p:nvPicPr>
          <p:cNvPr id="7" name="Picture 6" descr="A close up of a box&#10;&#10;Description generated with high confidence">
            <a:extLst>
              <a:ext uri="{FF2B5EF4-FFF2-40B4-BE49-F238E27FC236}">
                <a16:creationId xmlns:a16="http://schemas.microsoft.com/office/drawing/2014/main" id="{7AFF6797-F4AB-4995-9743-75B9149B6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14" y="981075"/>
            <a:ext cx="3809790" cy="5067300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BFAEB-13C7-4125-8AB2-AE0908C21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57" y="979444"/>
            <a:ext cx="3809790" cy="5076592"/>
          </a:xfrm>
          <a:prstGeom prst="rect">
            <a:avLst/>
          </a:prstGeom>
        </p:spPr>
      </p:pic>
      <p:pic>
        <p:nvPicPr>
          <p:cNvPr id="13" name="Picture 12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DEBCEB6D-C8F2-422B-9CDD-5C97D3B7F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28" y="971782"/>
            <a:ext cx="3809791" cy="50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50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171914" y="142696"/>
            <a:ext cx="5420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The “Very Careful” touch-up painter</a:t>
            </a:r>
          </a:p>
        </p:txBody>
      </p:sp>
      <p:pic>
        <p:nvPicPr>
          <p:cNvPr id="4" name="Picture 3" descr="A picture containing floor, indoor, sitting&#10;&#10;Description generated with high confidence">
            <a:extLst>
              <a:ext uri="{FF2B5EF4-FFF2-40B4-BE49-F238E27FC236}">
                <a16:creationId xmlns:a16="http://schemas.microsoft.com/office/drawing/2014/main" id="{CAAA65E2-5333-4806-85E7-D7F2B4DF7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939" y="1672608"/>
            <a:ext cx="5585743" cy="4189307"/>
          </a:xfrm>
          <a:prstGeom prst="rect">
            <a:avLst/>
          </a:prstGeom>
        </p:spPr>
      </p:pic>
      <p:pic>
        <p:nvPicPr>
          <p:cNvPr id="7" name="Picture 6" descr="A picture containing indoor, person, building&#10;&#10;Description generated with high confidence">
            <a:extLst>
              <a:ext uri="{FF2B5EF4-FFF2-40B4-BE49-F238E27FC236}">
                <a16:creationId xmlns:a16="http://schemas.microsoft.com/office/drawing/2014/main" id="{EAC2F3B7-7A44-4E49-8EA8-AD3007118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968" y="1679071"/>
            <a:ext cx="5637451" cy="422808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204A6F9B-B9F0-4C47-8647-048D7A43EA50}"/>
              </a:ext>
            </a:extLst>
          </p:cNvPr>
          <p:cNvSpPr/>
          <p:nvPr/>
        </p:nvSpPr>
        <p:spPr bwMode="auto">
          <a:xfrm rot="10800000">
            <a:off x="4867858" y="5883610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0963A111-62E1-47EC-9D15-8B976EA665F0}"/>
              </a:ext>
            </a:extLst>
          </p:cNvPr>
          <p:cNvSpPr/>
          <p:nvPr/>
        </p:nvSpPr>
        <p:spPr bwMode="auto">
          <a:xfrm rot="10800000">
            <a:off x="9451756" y="3429000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24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5412526" y="65249"/>
            <a:ext cx="939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Oops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9C4A6-9561-4871-8E8A-8B8DEAD3C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6261" y="1138562"/>
            <a:ext cx="6192084" cy="5143500"/>
          </a:xfrm>
          <a:prstGeom prst="rect">
            <a:avLst/>
          </a:prstGeom>
        </p:spPr>
      </p:pic>
      <p:sp>
        <p:nvSpPr>
          <p:cNvPr id="9" name="Right Arrow 7">
            <a:extLst>
              <a:ext uri="{FF2B5EF4-FFF2-40B4-BE49-F238E27FC236}">
                <a16:creationId xmlns:a16="http://schemas.microsoft.com/office/drawing/2014/main" id="{0963A111-62E1-47EC-9D15-8B976EA665F0}"/>
              </a:ext>
            </a:extLst>
          </p:cNvPr>
          <p:cNvSpPr/>
          <p:nvPr/>
        </p:nvSpPr>
        <p:spPr bwMode="auto">
          <a:xfrm rot="21015796">
            <a:off x="2551954" y="2419055"/>
            <a:ext cx="2184174" cy="419756"/>
          </a:xfrm>
          <a:prstGeom prst="rightArrow">
            <a:avLst>
              <a:gd name="adj1" fmla="val 23408"/>
              <a:gd name="adj2" fmla="val 121370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9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F6E72-10CB-44C5-B342-A44B2A15EEDC}"/>
              </a:ext>
            </a:extLst>
          </p:cNvPr>
          <p:cNvSpPr/>
          <p:nvPr/>
        </p:nvSpPr>
        <p:spPr>
          <a:xfrm>
            <a:off x="3616371" y="123772"/>
            <a:ext cx="4584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Do’s &amp; don’ts in control wiring</a:t>
            </a:r>
          </a:p>
        </p:txBody>
      </p:sp>
      <p:pic>
        <p:nvPicPr>
          <p:cNvPr id="10242" name="Picture 2" descr="C:\Users\LK\Desktop\2019 Conf\Pictures\TERRY BLACKWELL\8-30-17 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28" y="788897"/>
            <a:ext cx="7805582" cy="58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K\Desktop\2019 Conf\Pictures\TERRY BLACKWELL\8-30-17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28" y="810262"/>
            <a:ext cx="7777095" cy="58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K\Desktop\2019 Conf\Pictures\TERRY BLACKWELL\4-13-15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59" y="829056"/>
            <a:ext cx="7805582" cy="58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LK\Desktop\2019 Conf\Pictures\TERRY BLACKWELL\4-13-15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27" y="810262"/>
            <a:ext cx="7777096" cy="58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73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2" name="IMG_9093">
            <a:hlinkClick r:id="" action="ppaction://media"/>
            <a:extLst>
              <a:ext uri="{FF2B5EF4-FFF2-40B4-BE49-F238E27FC236}">
                <a16:creationId xmlns:a16="http://schemas.microsoft.com/office/drawing/2014/main" id="{0284DB67-9EAE-47FE-AEAE-242FCB769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158" y="374396"/>
            <a:ext cx="10041683" cy="56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1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4FC617-F6D5-4459-A4A3-8E3AF73F9280}"/>
              </a:ext>
            </a:extLst>
          </p:cNvPr>
          <p:cNvSpPr txBox="1"/>
          <p:nvPr/>
        </p:nvSpPr>
        <p:spPr>
          <a:xfrm>
            <a:off x="100641" y="6560531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C2230-1F55-4C03-B3DB-9799D4D7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8" y="364241"/>
            <a:ext cx="1650978" cy="1650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94701-08EB-4A69-957D-91FC860D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7" y="364241"/>
            <a:ext cx="6401267" cy="16509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94C5D-B19B-4F15-97D2-4577192B0BB0}"/>
              </a:ext>
            </a:extLst>
          </p:cNvPr>
          <p:cNvSpPr/>
          <p:nvPr/>
        </p:nvSpPr>
        <p:spPr>
          <a:xfrm>
            <a:off x="2764715" y="3096523"/>
            <a:ext cx="7186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cap="all" dirty="0">
                <a:solidFill>
                  <a:srgbClr val="404040"/>
                </a:solidFill>
                <a:highlight>
                  <a:srgbClr val="C0C0C0"/>
                </a:highlight>
                <a:latin typeface="Algerian" pitchFamily="82" charset="0"/>
                <a:ea typeface="+mj-ea"/>
                <a:cs typeface="+mj-cs"/>
              </a:rPr>
              <a:t>2018-2019 honorable mention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14338" name="Picture 2" descr="C:\Users\LK\Desktop\2019 Conf\Pictures\NCA&amp;T Student C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70" y="1368248"/>
            <a:ext cx="9097645" cy="51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9A687E-92EB-495C-8AA6-2A2EB91DB15B}"/>
              </a:ext>
            </a:extLst>
          </p:cNvPr>
          <p:cNvSpPr/>
          <p:nvPr/>
        </p:nvSpPr>
        <p:spPr>
          <a:xfrm>
            <a:off x="1692670" y="297867"/>
            <a:ext cx="42680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NCA&amp;T New Student Center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Designers: Vines Architecture, RMF, Stewart Eng.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Contractors: JV Balfour Beatty / DH Griffin</a:t>
            </a:r>
          </a:p>
        </p:txBody>
      </p:sp>
    </p:spTree>
    <p:extLst>
      <p:ext uri="{BB962C8B-B14F-4D97-AF65-F5344CB8AC3E}">
        <p14:creationId xmlns:p14="http://schemas.microsoft.com/office/powerpoint/2010/main" val="105957327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16386" name="Picture 2" descr="C:\Users\LK\Desktop\2019 Conf\Pictures\Jockey ridge state park by Cahoon and Kas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53" y="1392865"/>
            <a:ext cx="8278944" cy="54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9F6137-643B-4676-AF66-9449C914E522}"/>
              </a:ext>
            </a:extLst>
          </p:cNvPr>
          <p:cNvSpPr/>
          <p:nvPr/>
        </p:nvSpPr>
        <p:spPr>
          <a:xfrm>
            <a:off x="1679737" y="156527"/>
            <a:ext cx="6230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Jockey Ridge State Park – Fire Restoration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Designer: Cahoon &amp; Kasten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Contractor: Godfrey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5957327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B1DB68-C211-41E8-B42A-6F9EC7064733}"/>
              </a:ext>
            </a:extLst>
          </p:cNvPr>
          <p:cNvSpPr txBox="1"/>
          <p:nvPr/>
        </p:nvSpPr>
        <p:spPr>
          <a:xfrm>
            <a:off x="0" y="6560133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18434" name="Picture 2" descr="C:\Users\LK\Desktop\2019 Conf\Pictures\WSSU\covingt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43" y="1398842"/>
            <a:ext cx="9128125" cy="52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7B6F48-C8EA-4D5C-A24D-56620FA998C3}"/>
              </a:ext>
            </a:extLst>
          </p:cNvPr>
          <p:cNvSpPr/>
          <p:nvPr/>
        </p:nvSpPr>
        <p:spPr>
          <a:xfrm>
            <a:off x="1538176" y="183873"/>
            <a:ext cx="6276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WSSU – Covington Hall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Designers: Lord, </a:t>
            </a:r>
            <a:r>
              <a:rPr lang="en-US" sz="1600" dirty="0" err="1">
                <a:solidFill>
                  <a:srgbClr val="FFC000"/>
                </a:solidFill>
              </a:rPr>
              <a:t>Aeck</a:t>
            </a:r>
            <a:r>
              <a:rPr lang="en-US" sz="1600" dirty="0">
                <a:solidFill>
                  <a:srgbClr val="FFC000"/>
                </a:solidFill>
              </a:rPr>
              <a:t> &amp; Sargent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Contractors: JV Balfour Beatty / Holt Brothers</a:t>
            </a:r>
          </a:p>
        </p:txBody>
      </p:sp>
    </p:spTree>
    <p:extLst>
      <p:ext uri="{BB962C8B-B14F-4D97-AF65-F5344CB8AC3E}">
        <p14:creationId xmlns:p14="http://schemas.microsoft.com/office/powerpoint/2010/main" val="98956779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8D05AC-629D-4043-9198-EFC26DE3B839}"/>
              </a:ext>
            </a:extLst>
          </p:cNvPr>
          <p:cNvSpPr txBox="1"/>
          <p:nvPr/>
        </p:nvSpPr>
        <p:spPr>
          <a:xfrm>
            <a:off x="0" y="6526055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6EB0D-F8A7-4DF7-8395-AD30BE30F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3" y="85724"/>
            <a:ext cx="925579" cy="925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room filled with lots of furniture&#10;&#10;Description generated with high confidence">
            <a:extLst>
              <a:ext uri="{FF2B5EF4-FFF2-40B4-BE49-F238E27FC236}">
                <a16:creationId xmlns:a16="http://schemas.microsoft.com/office/drawing/2014/main" id="{1DFECD3E-6DF1-474A-A209-F71F7D2E9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03" y="359161"/>
            <a:ext cx="8222525" cy="61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11473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CF3AF-27E5-497C-84D6-520D8828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99" y="1268059"/>
            <a:ext cx="9816016" cy="5433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4F5F88-433B-4CD7-BC1B-31B27431107A}"/>
              </a:ext>
            </a:extLst>
          </p:cNvPr>
          <p:cNvSpPr/>
          <p:nvPr/>
        </p:nvSpPr>
        <p:spPr>
          <a:xfrm>
            <a:off x="1368056" y="15670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ECU –Student Union &amp; Parking Deck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Designers: Perkins &amp; Will, AEI, Stewart Eng.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Contractors: JV TA Loving, Barnhill &amp; </a:t>
            </a:r>
            <a:r>
              <a:rPr lang="en-US" sz="1600" dirty="0" err="1">
                <a:solidFill>
                  <a:srgbClr val="FFC000"/>
                </a:solidFill>
              </a:rPr>
              <a:t>Metcon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4F5F88-433B-4CD7-BC1B-31B27431107A}"/>
              </a:ext>
            </a:extLst>
          </p:cNvPr>
          <p:cNvSpPr/>
          <p:nvPr/>
        </p:nvSpPr>
        <p:spPr>
          <a:xfrm>
            <a:off x="2176131" y="98177"/>
            <a:ext cx="7095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UNC –Fetzer Stadium &amp; Indoor Practice Facility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Designer: CRA Associates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Contractors: JV with TA Loving / </a:t>
            </a:r>
            <a:r>
              <a:rPr lang="en-US" sz="1600" dirty="0" err="1">
                <a:solidFill>
                  <a:srgbClr val="FFC000"/>
                </a:solidFill>
              </a:rPr>
              <a:t>Clancey</a:t>
            </a:r>
            <a:r>
              <a:rPr lang="en-US" sz="1600" dirty="0">
                <a:solidFill>
                  <a:srgbClr val="FFC000"/>
                </a:solidFill>
              </a:rPr>
              <a:t> &amp; </a:t>
            </a:r>
            <a:r>
              <a:rPr lang="en-US" sz="1600" dirty="0" err="1">
                <a:solidFill>
                  <a:srgbClr val="FFC000"/>
                </a:solidFill>
              </a:rPr>
              <a:t>Theys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3F944-0504-4868-B3EA-D6E8E11BC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172367"/>
            <a:ext cx="7184273" cy="55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4F5F88-433B-4CD7-BC1B-31B27431107A}"/>
              </a:ext>
            </a:extLst>
          </p:cNvPr>
          <p:cNvSpPr/>
          <p:nvPr/>
        </p:nvSpPr>
        <p:spPr>
          <a:xfrm>
            <a:off x="2130056" y="156704"/>
            <a:ext cx="6841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C000"/>
                </a:solidFill>
              </a:rPr>
              <a:t>WCU –Brown Building Renovation &amp; Addition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Designer: Watson Tate Savory</a:t>
            </a:r>
          </a:p>
          <a:p>
            <a:pPr lvl="0"/>
            <a:r>
              <a:rPr lang="en-US" sz="1600" dirty="0">
                <a:solidFill>
                  <a:srgbClr val="FFC000"/>
                </a:solidFill>
              </a:rPr>
              <a:t>Contractor: </a:t>
            </a:r>
            <a:r>
              <a:rPr lang="en-US" sz="1600" dirty="0" err="1">
                <a:solidFill>
                  <a:srgbClr val="FFC000"/>
                </a:solidFill>
              </a:rPr>
              <a:t>Vannoy</a:t>
            </a:r>
            <a:r>
              <a:rPr lang="en-US" sz="1600" dirty="0">
                <a:solidFill>
                  <a:srgbClr val="FFC000"/>
                </a:solidFill>
              </a:rPr>
              <a:t> Construction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9C825-EB37-4B8E-AAC8-1B9194C8B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0" y="1221310"/>
            <a:ext cx="7085179" cy="54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4FC617-F6D5-4459-A4A3-8E3AF73F9280}"/>
              </a:ext>
            </a:extLst>
          </p:cNvPr>
          <p:cNvSpPr txBox="1"/>
          <p:nvPr/>
        </p:nvSpPr>
        <p:spPr>
          <a:xfrm>
            <a:off x="100641" y="6560531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C2230-1F55-4C03-B3DB-9799D4D7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78" y="364241"/>
            <a:ext cx="1650978" cy="1650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94701-08EB-4A69-957D-91FC860D0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83" y="364241"/>
            <a:ext cx="6401267" cy="16509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C84B84-2A76-45D1-A364-EAB000247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550" y="3013596"/>
            <a:ext cx="6858000" cy="130262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9161A-2BCD-4E6A-8A85-9D5C1CBFA057}"/>
              </a:ext>
            </a:extLst>
          </p:cNvPr>
          <p:cNvSpPr/>
          <p:nvPr/>
        </p:nvSpPr>
        <p:spPr>
          <a:xfrm>
            <a:off x="4876800" y="4071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/>
            <a:r>
              <a:rPr lang="en-US" b="1" dirty="0">
                <a:solidFill>
                  <a:prstClr val="white"/>
                </a:solidFill>
                <a:latin typeface="Rockwell" panose="02060603020205020403"/>
              </a:rPr>
              <a:t>Questions? Send email to</a:t>
            </a:r>
          </a:p>
          <a:p>
            <a:pPr lvl="0" defTabSz="457200"/>
            <a:r>
              <a:rPr lang="en-US" b="1" dirty="0">
                <a:solidFill>
                  <a:prstClr val="white"/>
                </a:solidFill>
                <a:latin typeface="Rockwell" panose="02060603020205020403"/>
              </a:rPr>
              <a:t>Latif.kaid@doa.nc.gov</a:t>
            </a:r>
          </a:p>
        </p:txBody>
      </p:sp>
    </p:spTree>
    <p:extLst>
      <p:ext uri="{BB962C8B-B14F-4D97-AF65-F5344CB8AC3E}">
        <p14:creationId xmlns:p14="http://schemas.microsoft.com/office/powerpoint/2010/main" val="15770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BC9F81-D3A4-4795-8BD5-8C947CB46E36}"/>
              </a:ext>
            </a:extLst>
          </p:cNvPr>
          <p:cNvSpPr txBox="1"/>
          <p:nvPr/>
        </p:nvSpPr>
        <p:spPr>
          <a:xfrm>
            <a:off x="51795" y="6611779"/>
            <a:ext cx="2445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SCO Conference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54E47-47F7-40C2-BB56-0617D4317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9074"/>
            <a:ext cx="982729" cy="982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A813A4-213D-42DD-ABBF-FEAEFD0154E6}"/>
              </a:ext>
            </a:extLst>
          </p:cNvPr>
          <p:cNvSpPr/>
          <p:nvPr/>
        </p:nvSpPr>
        <p:spPr>
          <a:xfrm>
            <a:off x="1248048" y="127911"/>
            <a:ext cx="69326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cap="all" dirty="0">
                <a:solidFill>
                  <a:prstClr val="white"/>
                </a:solidFill>
                <a:ea typeface="+mj-ea"/>
                <a:cs typeface="+mj-cs"/>
              </a:rPr>
              <a:t>Construction Contracts: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56537-8B63-451D-A7D1-D01773BA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18" y="817581"/>
            <a:ext cx="9132600" cy="59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695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8420E5-A106-44AC-9235-6D1C3203FA80}"/>
              </a:ext>
            </a:extLst>
          </p:cNvPr>
          <p:cNvSpPr/>
          <p:nvPr/>
        </p:nvSpPr>
        <p:spPr>
          <a:xfrm>
            <a:off x="348950" y="1526451"/>
            <a:ext cx="11433609" cy="482047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843" y="165913"/>
            <a:ext cx="6403565" cy="857250"/>
          </a:xfrm>
        </p:spPr>
        <p:txBody>
          <a:bodyPr/>
          <a:lstStyle/>
          <a:p>
            <a:pPr algn="ctr"/>
            <a:r>
              <a:rPr lang="en-US" sz="3000" dirty="0"/>
              <a:t>FCAP current statistics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32BA2A-374E-44DF-9FC5-3F269DB21882}"/>
              </a:ext>
            </a:extLst>
          </p:cNvPr>
          <p:cNvGrpSpPr/>
          <p:nvPr/>
        </p:nvGrpSpPr>
        <p:grpSpPr>
          <a:xfrm>
            <a:off x="230093" y="254712"/>
            <a:ext cx="11632792" cy="913518"/>
            <a:chOff x="0" y="905"/>
            <a:chExt cx="11002681" cy="7488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F40791-9A6E-47B7-A833-2D7D7EC6CAD0}"/>
                </a:ext>
              </a:extLst>
            </p:cNvPr>
            <p:cNvSpPr/>
            <p:nvPr/>
          </p:nvSpPr>
          <p:spPr>
            <a:xfrm>
              <a:off x="0" y="905"/>
              <a:ext cx="10982130" cy="74880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34824020-E6A9-4CD9-8DBF-AF84B49658E3}"/>
                </a:ext>
              </a:extLst>
            </p:cNvPr>
            <p:cNvSpPr txBox="1"/>
            <p:nvPr/>
          </p:nvSpPr>
          <p:spPr>
            <a:xfrm>
              <a:off x="93657" y="37458"/>
              <a:ext cx="10909024" cy="675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/>
                <a:t>Facilities Condition Assessment Program</a:t>
              </a:r>
              <a:endParaRPr lang="en-US" sz="4000" b="1" kern="12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854" y="1720824"/>
            <a:ext cx="9217891" cy="4507473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FCAP State-wide Cycle just Completed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All Counties complete.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118,253,785 square feet inspected  </a:t>
            </a:r>
            <a:endParaRPr lang="en-US" sz="2400" b="1" dirty="0">
              <a:solidFill>
                <a:schemeClr val="bg1"/>
              </a:solidFill>
              <a:effectLst/>
            </a:endParaRP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4489 buildings   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10,402 deficiencies identified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Documented with estimates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 $6.2 Billion in total deficiencies </a:t>
            </a:r>
            <a:endParaRPr lang="en-US" b="1" dirty="0">
              <a:solidFill>
                <a:schemeClr val="bg1"/>
              </a:solidFill>
              <a:effectLst/>
            </a:endParaRPr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</a:rPr>
              <a:t>All Priorities </a:t>
            </a:r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chemeClr val="bg1"/>
                </a:solidFill>
              </a:rPr>
              <a:t>Appropriated</a:t>
            </a:r>
            <a:r>
              <a:rPr lang="en-US" sz="2400" b="1" dirty="0">
                <a:solidFill>
                  <a:schemeClr val="bg1"/>
                </a:solidFill>
              </a:rPr>
              <a:t> Funding ONLY</a:t>
            </a:r>
          </a:p>
          <a:p>
            <a:pPr marL="642938" lvl="2" indent="0">
              <a:buClr>
                <a:schemeClr val="tx2"/>
              </a:buClr>
              <a:buNone/>
            </a:pPr>
            <a:endParaRPr lang="en-US" sz="1600" dirty="0"/>
          </a:p>
          <a:p>
            <a:pPr marL="1191578" lvl="3" indent="-205740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dirty="0">
              <a:effectLst/>
            </a:endParaRPr>
          </a:p>
          <a:p>
            <a:pPr marL="985838" lvl="3" indent="0">
              <a:buClr>
                <a:schemeClr val="tx2"/>
              </a:buClr>
              <a:buNone/>
            </a:pPr>
            <a:endParaRPr lang="en-US" sz="1200" dirty="0"/>
          </a:p>
          <a:p>
            <a:pPr marL="642938" indent="-296466">
              <a:buClr>
                <a:schemeClr val="tx1"/>
              </a:buClr>
            </a:pPr>
            <a:endParaRPr lang="en-US" sz="1500" dirty="0"/>
          </a:p>
          <a:p>
            <a:pPr lvl="1">
              <a:buClr>
                <a:srgbClr val="FF5050"/>
              </a:buClr>
              <a:buFontTx/>
              <a:buChar char="•"/>
            </a:pPr>
            <a:endParaRPr lang="en-US" sz="1500" dirty="0">
              <a:latin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FEACF2-92A8-499C-A69E-BACFB32BF69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72127" y="64337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8337D-0A64-4DA2-9576-E7421FED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0B1-0B26-4626-9F5A-8E61B021ED1B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0BD22F-19ED-4A6C-930E-B362E4060C6F}"/>
              </a:ext>
            </a:extLst>
          </p:cNvPr>
          <p:cNvGrpSpPr/>
          <p:nvPr/>
        </p:nvGrpSpPr>
        <p:grpSpPr>
          <a:xfrm>
            <a:off x="904455" y="4754810"/>
            <a:ext cx="1105044" cy="1578634"/>
            <a:chOff x="0" y="2770645"/>
            <a:chExt cx="1105044" cy="1578634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4BDDDAE6-1C16-48AF-BEC3-7C73C5C0F65B}"/>
                </a:ext>
              </a:extLst>
            </p:cNvPr>
            <p:cNvSpPr/>
            <p:nvPr/>
          </p:nvSpPr>
          <p:spPr>
            <a:xfrm rot="5400000">
              <a:off x="-236795" y="3007440"/>
              <a:ext cx="1578634" cy="110504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A9A4938D-B199-4CDD-AB2E-CF9CD1626836}"/>
                </a:ext>
              </a:extLst>
            </p:cNvPr>
            <p:cNvSpPr txBox="1"/>
            <p:nvPr/>
          </p:nvSpPr>
          <p:spPr>
            <a:xfrm>
              <a:off x="0" y="3323167"/>
              <a:ext cx="1105044" cy="473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dirty="0"/>
                <a:t>4</a:t>
              </a:r>
              <a:endParaRPr lang="en-US" sz="3100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011DB7-4EE8-4078-8279-7AA83E6F5AA1}"/>
              </a:ext>
            </a:extLst>
          </p:cNvPr>
          <p:cNvGrpSpPr/>
          <p:nvPr/>
        </p:nvGrpSpPr>
        <p:grpSpPr>
          <a:xfrm>
            <a:off x="2009499" y="4754809"/>
            <a:ext cx="9410555" cy="1026112"/>
            <a:chOff x="1105043" y="2770646"/>
            <a:chExt cx="9410555" cy="1026112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01CB3731-3F16-4578-A481-7374BBB8EB39}"/>
                </a:ext>
              </a:extLst>
            </p:cNvPr>
            <p:cNvSpPr/>
            <p:nvPr/>
          </p:nvSpPr>
          <p:spPr>
            <a:xfrm rot="5400000">
              <a:off x="5297265" y="-1421576"/>
              <a:ext cx="1026112" cy="941055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: Top Corners Rounded 4">
              <a:extLst>
                <a:ext uri="{FF2B5EF4-FFF2-40B4-BE49-F238E27FC236}">
                  <a16:creationId xmlns:a16="http://schemas.microsoft.com/office/drawing/2014/main" id="{C9732998-A903-4C98-B023-D5FB6324B122}"/>
                </a:ext>
              </a:extLst>
            </p:cNvPr>
            <p:cNvSpPr txBox="1"/>
            <p:nvPr/>
          </p:nvSpPr>
          <p:spPr>
            <a:xfrm>
              <a:off x="1105044" y="2820736"/>
              <a:ext cx="9360464" cy="925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248" tIns="18415" rIns="18415" bIns="18415" numCol="1" spcCol="1270" anchor="ctr" anchorCtr="0">
              <a:noAutofit/>
            </a:bodyPr>
            <a:lstStyle/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kern="1200" dirty="0"/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kern="12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46B68AE-32CF-45F7-BB15-E646F2DD9A4A}"/>
              </a:ext>
            </a:extLst>
          </p:cNvPr>
          <p:cNvSpPr/>
          <p:nvPr/>
        </p:nvSpPr>
        <p:spPr>
          <a:xfrm>
            <a:off x="2164862" y="4959352"/>
            <a:ext cx="9213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800" dirty="0"/>
              <a:t>Targeted Renovation</a:t>
            </a:r>
            <a:r>
              <a:rPr lang="en-US" sz="2800" kern="0" dirty="0">
                <a:solidFill>
                  <a:sysClr val="windowText" lastClr="000000"/>
                </a:solidFill>
              </a:rPr>
              <a:t>: </a:t>
            </a:r>
            <a:r>
              <a:rPr lang="en-US" sz="2400" dirty="0"/>
              <a:t>Major renovation due to age or condition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B0760C-2361-4658-B1AC-F2C091761E34}"/>
              </a:ext>
            </a:extLst>
          </p:cNvPr>
          <p:cNvSpPr/>
          <p:nvPr/>
        </p:nvSpPr>
        <p:spPr>
          <a:xfrm>
            <a:off x="381175" y="-92749"/>
            <a:ext cx="4649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0">
              <a:spcAft>
                <a:spcPts val="45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Deficiency</a:t>
            </a:r>
            <a:r>
              <a:rPr lang="en-US" sz="4000" b="1" dirty="0">
                <a:solidFill>
                  <a:schemeClr val="bg1"/>
                </a:solidFill>
              </a:rPr>
              <a:t> Priority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1A2DCC-18ED-427D-BC19-9D9C9855B656}"/>
              </a:ext>
            </a:extLst>
          </p:cNvPr>
          <p:cNvSpPr/>
          <p:nvPr/>
        </p:nvSpPr>
        <p:spPr>
          <a:xfrm>
            <a:off x="225960" y="599666"/>
            <a:ext cx="11652719" cy="5733778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FEACF2-92A8-499C-A69E-BACFB32BF69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72127" y="64337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8337D-0A64-4DA2-9576-E7421FED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A0B1-0B26-4626-9F5A-8E61B021ED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0BD22F-19ED-4A6C-930E-B362E4060C6F}"/>
              </a:ext>
            </a:extLst>
          </p:cNvPr>
          <p:cNvGrpSpPr/>
          <p:nvPr/>
        </p:nvGrpSpPr>
        <p:grpSpPr>
          <a:xfrm>
            <a:off x="904455" y="4754810"/>
            <a:ext cx="1105044" cy="1578634"/>
            <a:chOff x="0" y="2770645"/>
            <a:chExt cx="1105044" cy="1578634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4BDDDAE6-1C16-48AF-BEC3-7C73C5C0F65B}"/>
                </a:ext>
              </a:extLst>
            </p:cNvPr>
            <p:cNvSpPr/>
            <p:nvPr/>
          </p:nvSpPr>
          <p:spPr>
            <a:xfrm rot="5400000">
              <a:off x="-236795" y="3007440"/>
              <a:ext cx="1578634" cy="1105044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Chevron 4">
              <a:extLst>
                <a:ext uri="{FF2B5EF4-FFF2-40B4-BE49-F238E27FC236}">
                  <a16:creationId xmlns:a16="http://schemas.microsoft.com/office/drawing/2014/main" id="{A9A4938D-B199-4CDD-AB2E-CF9CD1626836}"/>
                </a:ext>
              </a:extLst>
            </p:cNvPr>
            <p:cNvSpPr txBox="1"/>
            <p:nvPr/>
          </p:nvSpPr>
          <p:spPr>
            <a:xfrm>
              <a:off x="0" y="3323167"/>
              <a:ext cx="1105044" cy="473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dirty="0"/>
                <a:t>4</a:t>
              </a:r>
              <a:endParaRPr lang="en-US" sz="3100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011DB7-4EE8-4078-8279-7AA83E6F5AA1}"/>
              </a:ext>
            </a:extLst>
          </p:cNvPr>
          <p:cNvGrpSpPr/>
          <p:nvPr/>
        </p:nvGrpSpPr>
        <p:grpSpPr>
          <a:xfrm>
            <a:off x="2009499" y="4754809"/>
            <a:ext cx="9410555" cy="1026112"/>
            <a:chOff x="1105043" y="2770646"/>
            <a:chExt cx="9410555" cy="1026112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01CB3731-3F16-4578-A481-7374BBB8EB39}"/>
                </a:ext>
              </a:extLst>
            </p:cNvPr>
            <p:cNvSpPr/>
            <p:nvPr/>
          </p:nvSpPr>
          <p:spPr>
            <a:xfrm rot="5400000">
              <a:off x="5297265" y="-1421576"/>
              <a:ext cx="1026112" cy="941055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: Top Corners Rounded 4">
              <a:extLst>
                <a:ext uri="{FF2B5EF4-FFF2-40B4-BE49-F238E27FC236}">
                  <a16:creationId xmlns:a16="http://schemas.microsoft.com/office/drawing/2014/main" id="{C9732998-A903-4C98-B023-D5FB6324B122}"/>
                </a:ext>
              </a:extLst>
            </p:cNvPr>
            <p:cNvSpPr txBox="1"/>
            <p:nvPr/>
          </p:nvSpPr>
          <p:spPr>
            <a:xfrm>
              <a:off x="1105044" y="2820736"/>
              <a:ext cx="9360464" cy="925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248" tIns="18415" rIns="18415" bIns="18415" numCol="1" spcCol="1270" anchor="ctr" anchorCtr="0">
              <a:noAutofit/>
            </a:bodyPr>
            <a:lstStyle/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kern="1200" dirty="0"/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900" kern="12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46B68AE-32CF-45F7-BB15-E646F2DD9A4A}"/>
              </a:ext>
            </a:extLst>
          </p:cNvPr>
          <p:cNvSpPr/>
          <p:nvPr/>
        </p:nvSpPr>
        <p:spPr>
          <a:xfrm>
            <a:off x="2164862" y="4959352"/>
            <a:ext cx="9213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Targeted Renovation: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$4,174,598,878</a:t>
            </a:r>
            <a:r>
              <a:rPr lang="en-US" sz="2800" dirty="0"/>
              <a:t> 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B0760C-2361-4658-B1AC-F2C091761E34}"/>
              </a:ext>
            </a:extLst>
          </p:cNvPr>
          <p:cNvSpPr/>
          <p:nvPr/>
        </p:nvSpPr>
        <p:spPr>
          <a:xfrm>
            <a:off x="381175" y="-123285"/>
            <a:ext cx="5890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0">
              <a:spcAft>
                <a:spcPts val="450"/>
              </a:spcAft>
              <a:buNone/>
            </a:pPr>
            <a:r>
              <a:rPr lang="en-US" sz="4400" b="1" dirty="0">
                <a:solidFill>
                  <a:schemeClr val="bg1"/>
                </a:solidFill>
              </a:rPr>
              <a:t>Deficiencies by Priority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1A2DCC-18ED-427D-BC19-9D9C9855B656}"/>
              </a:ext>
            </a:extLst>
          </p:cNvPr>
          <p:cNvSpPr/>
          <p:nvPr/>
        </p:nvSpPr>
        <p:spPr>
          <a:xfrm>
            <a:off x="158801" y="593273"/>
            <a:ext cx="11719878" cy="5740171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ireframe Building 16x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wireframe building presentation (widescreen).potx" id="{58CE74E2-616B-447D-963B-87527DA5909A}" vid="{49D84436-E293-416F-BC4D-7976A1E115A4}"/>
    </a:ext>
  </a:extLst>
</a:theme>
</file>

<file path=ppt/theme/theme2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7834</TotalTime>
  <Words>893</Words>
  <Application>Microsoft Office PowerPoint</Application>
  <PresentationFormat>Widescreen</PresentationFormat>
  <Paragraphs>191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Algerian</vt:lpstr>
      <vt:lpstr>Arial</vt:lpstr>
      <vt:lpstr>Calibri</vt:lpstr>
      <vt:lpstr>Rockwell</vt:lpstr>
      <vt:lpstr>Times New Roman</vt:lpstr>
      <vt:lpstr>Wingdings</vt:lpstr>
      <vt:lpstr>Wireframe Building 16x9</vt:lpstr>
      <vt:lpstr>SCO Updates</vt:lpstr>
      <vt:lpstr>Recent developments :</vt:lpstr>
      <vt:lpstr>Recent developments :</vt:lpstr>
      <vt:lpstr>DESIGN review:</vt:lpstr>
      <vt:lpstr>PowerPoint Presentation</vt:lpstr>
      <vt:lpstr>PowerPoint Presentation</vt:lpstr>
      <vt:lpstr>FCAP current statistics</vt:lpstr>
      <vt:lpstr>PowerPoint Presentation</vt:lpstr>
      <vt:lpstr>PowerPoint Presentation</vt:lpstr>
      <vt:lpstr>FCAP current statistics</vt:lpstr>
      <vt:lpstr>PowerPoint Presentation</vt:lpstr>
      <vt:lpstr>Work in Progress:</vt:lpstr>
      <vt:lpstr>Inspection DISCOVERIES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39th Annual State construction Conference</dc:title>
  <dc:creator>Hahnel, LeaAnne</dc:creator>
  <cp:lastModifiedBy>Kaid, Latif</cp:lastModifiedBy>
  <cp:revision>103</cp:revision>
  <cp:lastPrinted>2019-03-25T11:41:16Z</cp:lastPrinted>
  <dcterms:created xsi:type="dcterms:W3CDTF">2019-01-08T15:17:17Z</dcterms:created>
  <dcterms:modified xsi:type="dcterms:W3CDTF">2019-03-27T20:36:39Z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