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2" r:id="rId2"/>
    <p:sldId id="307" r:id="rId3"/>
    <p:sldId id="300" r:id="rId4"/>
    <p:sldId id="296" r:id="rId5"/>
    <p:sldId id="297" r:id="rId6"/>
    <p:sldId id="299" r:id="rId7"/>
    <p:sldId id="298" r:id="rId8"/>
    <p:sldId id="291" r:id="rId9"/>
    <p:sldId id="301" r:id="rId10"/>
    <p:sldId id="280" r:id="rId11"/>
    <p:sldId id="283" r:id="rId12"/>
    <p:sldId id="276" r:id="rId13"/>
    <p:sldId id="286" r:id="rId14"/>
    <p:sldId id="308" r:id="rId15"/>
    <p:sldId id="302" r:id="rId16"/>
    <p:sldId id="303" r:id="rId17"/>
    <p:sldId id="304" r:id="rId18"/>
    <p:sldId id="305" r:id="rId19"/>
    <p:sldId id="306" r:id="rId20"/>
    <p:sldId id="294" r:id="rId21"/>
    <p:sldId id="295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412" y="1881216"/>
            <a:ext cx="10957171" cy="2917429"/>
          </a:xfrm>
        </p:spPr>
        <p:txBody>
          <a:bodyPr>
            <a:noAutofit/>
          </a:bodyPr>
          <a:lstStyle/>
          <a:p>
            <a:pPr algn="ctr"/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BUILDING COMMISSION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 AWARDS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FC617-F6D5-4459-A4A3-8E3AF73F9280}"/>
              </a:ext>
            </a:extLst>
          </p:cNvPr>
          <p:cNvSpPr txBox="1"/>
          <p:nvPr/>
        </p:nvSpPr>
        <p:spPr>
          <a:xfrm>
            <a:off x="100641" y="6560531"/>
            <a:ext cx="12186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C2230-1F55-4C03-B3DB-9799D4D7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25" y="296863"/>
            <a:ext cx="1761886" cy="1761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79EE69-A3E6-491C-84FF-25219BFC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084" y="177976"/>
            <a:ext cx="7596274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74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1DF942-1034-4E87-A36C-F95168D97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1" y="204952"/>
            <a:ext cx="10957034" cy="6272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8C16C-0652-4ADC-B999-5E4D65482771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30515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9D68C-A9A3-41C5-B23B-F6B2B97A3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" y="292100"/>
            <a:ext cx="10988566" cy="618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A27982-F5CC-4216-8286-B733FF5DF5A8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2238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1B12FA-6664-4B9E-BA16-DCBB29DB7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8" y="198748"/>
            <a:ext cx="10949152" cy="6271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C7F00-4CFD-41DE-BAE4-92949CC85DC8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9976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FE5020-F6C7-4A4C-A2FC-01D04578E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1" y="477892"/>
            <a:ext cx="10957034" cy="5773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48C428-BA08-4085-9019-E3A628076BDB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23488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69" y="98880"/>
            <a:ext cx="10996245" cy="53265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  <a:latin typeface="Calisto MT" panose="02040603050505030304" pitchFamily="18" charset="0"/>
              </a:rPr>
              <a:t>EXCELLENCE</a:t>
            </a:r>
          </a:p>
          <a:p>
            <a:pPr marL="0" indent="0" algn="ctr">
              <a:buNone/>
            </a:pPr>
            <a:endParaRPr lang="en-US" sz="6600" b="1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endParaRPr lang="en-US" sz="6600" b="1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Calisto MT" panose="02040603050505030304" pitchFamily="18" charset="0"/>
              </a:rPr>
              <a:t>IN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  <a:latin typeface="Calisto MT" panose="02040603050505030304" pitchFamily="18" charset="0"/>
              </a:rPr>
              <a:t>PROJECT IMPLEMENTATION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511B5-8464-4E50-A7FD-1577DCF03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52" y="1065305"/>
            <a:ext cx="2363695" cy="2363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1DB68-C211-41E8-B42A-6F9EC7064733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AE85E-E203-48F6-8549-89D1050C2041}"/>
              </a:ext>
            </a:extLst>
          </p:cNvPr>
          <p:cNvSpPr txBox="1"/>
          <p:nvPr/>
        </p:nvSpPr>
        <p:spPr>
          <a:xfrm>
            <a:off x="633046" y="5752855"/>
            <a:ext cx="10957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ANNUAL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CONSTRUCTION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4165674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E094-C7BE-44BC-9371-A6508BF1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329046"/>
            <a:ext cx="10957036" cy="1301681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BUILDING COMMISSION</a:t>
            </a:r>
            <a:br>
              <a:rPr lang="en-US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 AWARDS</a:t>
            </a:r>
            <a:br>
              <a:rPr lang="en-US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EXCELLENCE IN PROJECT IMPLEMENTATION</a:t>
            </a:r>
            <a:endParaRPr lang="en-US" sz="2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AD4E-9005-4A21-ADC1-5BC1D91CA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359" y="2047631"/>
            <a:ext cx="10957035" cy="4224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 Carolina University</a:t>
            </a:r>
            <a:b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Building Renovation &amp; Addition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A6C81-0A18-43EF-944B-C46341D6A0B1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5E4021-95E1-438F-ADA9-7E1CE0E60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7" t="23555" r="12348" b="12898"/>
          <a:stretch/>
        </p:blipFill>
        <p:spPr>
          <a:xfrm>
            <a:off x="4133092" y="5509777"/>
            <a:ext cx="1206062" cy="1019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F4D76-DC4A-49BB-9BC5-39DE6DCAC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96" y="5509777"/>
            <a:ext cx="1709842" cy="1019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F6D24A-96BE-4B80-A849-F257645A9C82}"/>
              </a:ext>
            </a:extLst>
          </p:cNvPr>
          <p:cNvSpPr/>
          <p:nvPr/>
        </p:nvSpPr>
        <p:spPr>
          <a:xfrm>
            <a:off x="3494052" y="5053234"/>
            <a:ext cx="2484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 Tate Savory,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5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57B9B2-2DEB-4A3B-8513-F3AFAA2AD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3" y="283002"/>
            <a:ext cx="10964918" cy="6187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A64469-1186-41BB-BD78-26237AF084E2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2754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619D38-D317-4AA3-9296-4A2687C5C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7" y="209908"/>
            <a:ext cx="10964917" cy="6260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A64469-1186-41BB-BD78-26237AF084E2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4942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43B010-B9FC-4AC8-81E8-5B0CD0520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7" y="386255"/>
            <a:ext cx="10972800" cy="6043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A64469-1186-41BB-BD78-26237AF084E2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6157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13302D-9700-47C5-9D35-E48D211BD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2" y="190570"/>
            <a:ext cx="10980684" cy="628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A64469-1186-41BB-BD78-26237AF084E2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210189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447" y="325527"/>
            <a:ext cx="10972800" cy="51765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  <a:latin typeface="Calisto MT" panose="02040603050505030304" pitchFamily="18" charset="0"/>
              </a:rPr>
              <a:t>EXCELLENCE</a:t>
            </a:r>
          </a:p>
          <a:p>
            <a:pPr marL="0" indent="0" algn="ctr">
              <a:buNone/>
            </a:pPr>
            <a:endParaRPr lang="en-US" sz="6600" b="1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endParaRPr lang="en-US" sz="6600" b="1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br>
              <a:rPr lang="en-US" sz="6600" b="1" dirty="0">
                <a:solidFill>
                  <a:schemeClr val="bg1"/>
                </a:solidFill>
                <a:latin typeface="Calisto MT" panose="02040603050505030304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alisto MT" panose="02040603050505030304" pitchFamily="18" charset="0"/>
              </a:rPr>
              <a:t>IN 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  <a:latin typeface="Calisto MT" panose="02040603050505030304" pitchFamily="18" charset="0"/>
              </a:rPr>
              <a:t>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511B5-8464-4E50-A7FD-1577DCF03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65" y="1221394"/>
            <a:ext cx="2543669" cy="2543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1DB68-C211-41E8-B42A-6F9EC7064733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C4D7C-FD78-40EF-B2E7-047FE4D1964F}"/>
              </a:ext>
            </a:extLst>
          </p:cNvPr>
          <p:cNvSpPr txBox="1"/>
          <p:nvPr/>
        </p:nvSpPr>
        <p:spPr>
          <a:xfrm>
            <a:off x="617413" y="5288340"/>
            <a:ext cx="10957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ANNUAL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CONSTRUCTION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44908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86" y="193838"/>
            <a:ext cx="10988429" cy="2829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  <a:latin typeface="Calisto MT" panose="02040603050505030304" pitchFamily="18" charset="0"/>
              </a:rPr>
              <a:t>FRANK B. TURNER AWARD NOMINATION</a:t>
            </a:r>
          </a:p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511B5-8464-4E50-A7FD-1577DCF03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60" y="2477315"/>
            <a:ext cx="2524449" cy="2524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1DB68-C211-41E8-B42A-6F9EC7064733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CAEE8-7969-4F98-95F0-195202BAC348}"/>
              </a:ext>
            </a:extLst>
          </p:cNvPr>
          <p:cNvSpPr txBox="1"/>
          <p:nvPr/>
        </p:nvSpPr>
        <p:spPr>
          <a:xfrm>
            <a:off x="601785" y="5752855"/>
            <a:ext cx="1098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ANNUAL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CONSTRUCTION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2345457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F611-C15A-47B9-9C40-CEBD1280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91" y="181303"/>
            <a:ext cx="10991192" cy="188977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FRANK B. TURNER</a:t>
            </a:r>
            <a:b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AWARD </a:t>
            </a:r>
            <a:r>
              <a:rPr lang="en-US" sz="4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RECIPIENT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FB3708-0A73-41C7-A0E4-33FC254F1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352" y="2675842"/>
            <a:ext cx="5791199" cy="386783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Wu, FAIA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Vice Chancellor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7C89B-8E94-4EB4-A164-CDC16D53DCA5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1026" name="Picture 2" descr="Anna Wu">
            <a:extLst>
              <a:ext uri="{FF2B5EF4-FFF2-40B4-BE49-F238E27FC236}">
                <a16:creationId xmlns:a16="http://schemas.microsoft.com/office/drawing/2014/main" id="{6F17F352-AB61-41D9-81F1-E80941B280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93" y="1667804"/>
            <a:ext cx="3494690" cy="4250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6B93FA-0935-46E4-BFCE-226ECBC4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37690"/>
            <a:ext cx="5473262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938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784" y="1985739"/>
            <a:ext cx="10988431" cy="2917429"/>
          </a:xfrm>
        </p:spPr>
        <p:txBody>
          <a:bodyPr>
            <a:noAutofit/>
          </a:bodyPr>
          <a:lstStyle/>
          <a:p>
            <a:pPr algn="ctr"/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BUILDING COMMISSION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 AWARDS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FC617-F6D5-4459-A4A3-8E3AF73F9280}"/>
              </a:ext>
            </a:extLst>
          </p:cNvPr>
          <p:cNvSpPr txBox="1"/>
          <p:nvPr/>
        </p:nvSpPr>
        <p:spPr>
          <a:xfrm>
            <a:off x="100641" y="6560531"/>
            <a:ext cx="12186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C2230-1F55-4C03-B3DB-9799D4D7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57" y="394215"/>
            <a:ext cx="1810353" cy="1810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94701-08EB-4A69-957D-91FC860D0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34" y="496448"/>
            <a:ext cx="7205785" cy="1605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65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E094-C7BE-44BC-9371-A6508BF1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38" y="340036"/>
            <a:ext cx="10972800" cy="13016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sto MT" panose="02040603050505030304" pitchFamily="18" charset="0"/>
              </a:rPr>
              <a:t>STATE BUILDING COMMISSION</a:t>
            </a:r>
            <a:br>
              <a:rPr lang="en-US" dirty="0">
                <a:solidFill>
                  <a:schemeClr val="bg1"/>
                </a:solidFill>
                <a:latin typeface="Calisto MT" panose="02040603050505030304" pitchFamily="18" charset="0"/>
              </a:rPr>
            </a:br>
            <a:r>
              <a:rPr lang="en-US" sz="3600" b="1" cap="none" dirty="0">
                <a:solidFill>
                  <a:schemeClr val="bg1"/>
                </a:solidFill>
                <a:latin typeface="Calisto MT" panose="02040603050505030304" pitchFamily="18" charset="0"/>
              </a:rPr>
              <a:t>MERIT AWARDS</a:t>
            </a:r>
            <a:br>
              <a:rPr lang="en-US" cap="none" dirty="0">
                <a:solidFill>
                  <a:schemeClr val="bg1"/>
                </a:solidFill>
                <a:latin typeface="Calisto MT" panose="0204060305050503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Calisto MT" panose="02040603050505030304" pitchFamily="18" charset="0"/>
              </a:rPr>
              <a:t>Excellence in construction</a:t>
            </a:r>
            <a:endParaRPr lang="en-US" b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AD4E-9005-4A21-ADC1-5BC1D91CA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48518"/>
            <a:ext cx="11202296" cy="4288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East Carolina University</a:t>
            </a:r>
            <a:br>
              <a:rPr lang="en-US" sz="4400" dirty="0">
                <a:solidFill>
                  <a:schemeClr val="bg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bg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Main Campus Student Union &amp; Parking Deck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Barnhill Contracting Company">
            <a:extLst>
              <a:ext uri="{FF2B5EF4-FFF2-40B4-BE49-F238E27FC236}">
                <a16:creationId xmlns:a16="http://schemas.microsoft.com/office/drawing/2014/main" id="{9016A52A-83F4-4AFD-B7FA-4556634D9A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64" y="5220663"/>
            <a:ext cx="2931162" cy="8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BAD9FB-3092-4CF4-9F2C-5DF513B4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74" y="5226636"/>
            <a:ext cx="2304588" cy="867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BD74C7-1C5A-42DB-891A-A259487B4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590" y="5350581"/>
            <a:ext cx="2420276" cy="7799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1B3E37-FA7E-486D-85AA-BBA366ABA0A5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74348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A06CC0-15AC-4953-A43B-794520134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5"/>
          <a:stretch/>
        </p:blipFill>
        <p:spPr>
          <a:xfrm>
            <a:off x="622737" y="212834"/>
            <a:ext cx="10972801" cy="6257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3F64E-18D0-445B-A23F-52603B92B6A9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5901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C2ACE0-BC0D-41AF-8B67-47DD7938D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40"/>
          <a:stretch/>
        </p:blipFill>
        <p:spPr>
          <a:xfrm>
            <a:off x="567559" y="370491"/>
            <a:ext cx="11020096" cy="5990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0873C6-F46E-4267-B92F-6367A4AD3CED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3017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6114D3-3A62-47F1-B63F-EE339D229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9"/>
          <a:stretch/>
        </p:blipFill>
        <p:spPr>
          <a:xfrm>
            <a:off x="591207" y="362607"/>
            <a:ext cx="10980683" cy="6060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BCB46-1C1B-4910-9646-A9CB0FF7B6A9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761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681C3C-464A-4CA5-A9F3-F2F658BB7B39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0CA7698-6A5D-471D-B8B6-B8CFAF9D9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8"/>
          <a:stretch/>
        </p:blipFill>
        <p:spPr>
          <a:xfrm>
            <a:off x="583324" y="289774"/>
            <a:ext cx="10988566" cy="6187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5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69" y="98880"/>
            <a:ext cx="10996245" cy="53265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Calisto MT" panose="02040603050505030304" pitchFamily="18" charset="0"/>
              </a:rPr>
              <a:t>EXCELLENCE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Calisto MT" panose="02040603050505030304" pitchFamily="18" charset="0"/>
              </a:rPr>
              <a:t>IN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Calisto MT" panose="02040603050505030304" pitchFamily="18" charset="0"/>
              </a:rPr>
              <a:t>PROJECT IMPLEMENTATION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511B5-8464-4E50-A7FD-1577DCF03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52" y="901182"/>
            <a:ext cx="2363695" cy="2363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1DB68-C211-41E8-B42A-6F9EC7064733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69D97-5435-4612-B395-1A3FBFC2C837}"/>
              </a:ext>
            </a:extLst>
          </p:cNvPr>
          <p:cNvSpPr txBox="1"/>
          <p:nvPr/>
        </p:nvSpPr>
        <p:spPr>
          <a:xfrm>
            <a:off x="593969" y="5752855"/>
            <a:ext cx="10957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ANNUAL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CONSTRUCTION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314070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E094-C7BE-44BC-9371-A6508BF1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06" y="473396"/>
            <a:ext cx="10967541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BUILDING COMMISSION</a:t>
            </a:r>
            <a:br>
              <a:rPr lang="en-US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 AWARDS</a:t>
            </a:r>
            <a:br>
              <a:rPr lang="en-US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EXCELLENCE IN PROJECT IMPLEMENTATION</a:t>
            </a:r>
            <a:endParaRPr lang="en-US" sz="2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AD4E-9005-4A21-ADC1-5BC1D91C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85" y="1612725"/>
            <a:ext cx="10977985" cy="4483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Carolina A &amp; T State University</a:t>
            </a:r>
            <a:b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Student Center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5CEB7F-8C71-496E-A456-72F6D74F918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844694" y="5769316"/>
            <a:ext cx="2114056" cy="529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D5332-09D7-423C-B5C6-4AC999A1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533" y="5245275"/>
            <a:ext cx="1931996" cy="1139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DBEC7C-A448-4DB6-BA18-64F0135A5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404" y="5706046"/>
            <a:ext cx="2528796" cy="59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12A6D1-36F2-4E54-8826-AB6BD3DC1C3F}"/>
              </a:ext>
            </a:extLst>
          </p:cNvPr>
          <p:cNvSpPr txBox="1"/>
          <p:nvPr/>
        </p:nvSpPr>
        <p:spPr>
          <a:xfrm>
            <a:off x="54168" y="6543675"/>
            <a:ext cx="244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Univers Light" panose="020B0403020202020204" pitchFamily="34" charset="0"/>
              </a:rPr>
              <a:t>SCO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15863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</TotalTime>
  <Words>145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Calisto MT</vt:lpstr>
      <vt:lpstr>Times New Roman</vt:lpstr>
      <vt:lpstr>Univers Light</vt:lpstr>
      <vt:lpstr>Wireframe Building 16x9</vt:lpstr>
      <vt:lpstr>PowerPoint Presentation</vt:lpstr>
      <vt:lpstr>PowerPoint Presentation</vt:lpstr>
      <vt:lpstr>STATE BUILDING COMMISSION MERIT AWARDS Excellence in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BUILDING COMMISSION MERIT AWARDS  EXCELLENCE IN PROJECT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BUILDING COMMISSION MERIT AWARDS EXCELLENCE IN PROJECT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2019 FRANK B. TURNER  AWARD RECIPIENT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39th Annual State construction Conference</dc:title>
  <dc:creator>Hahnel, LeaAnne</dc:creator>
  <cp:lastModifiedBy>Kaid, Latif</cp:lastModifiedBy>
  <cp:revision>43</cp:revision>
  <dcterms:created xsi:type="dcterms:W3CDTF">2019-01-08T15:17:17Z</dcterms:created>
  <dcterms:modified xsi:type="dcterms:W3CDTF">2019-03-25T12:36:45Z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