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C463A-5EC6-4F45-BAB2-3179CE1814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9543AF-AA57-4153-A287-1A7F1B0B78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FCD9B2-13FF-485A-98DC-A0288E9E81F0}"/>
              </a:ext>
            </a:extLst>
          </p:cNvPr>
          <p:cNvSpPr>
            <a:spLocks noGrp="1"/>
          </p:cNvSpPr>
          <p:nvPr>
            <p:ph type="dt" sz="half" idx="10"/>
          </p:nvPr>
        </p:nvSpPr>
        <p:spPr/>
        <p:txBody>
          <a:bodyPr/>
          <a:lstStyle/>
          <a:p>
            <a:fld id="{18C24639-0F94-463F-839A-EB20235C99CF}" type="datetimeFigureOut">
              <a:rPr lang="en-US" smtClean="0"/>
              <a:t>12/15/2020</a:t>
            </a:fld>
            <a:endParaRPr lang="en-US"/>
          </a:p>
        </p:txBody>
      </p:sp>
      <p:sp>
        <p:nvSpPr>
          <p:cNvPr id="5" name="Footer Placeholder 4">
            <a:extLst>
              <a:ext uri="{FF2B5EF4-FFF2-40B4-BE49-F238E27FC236}">
                <a16:creationId xmlns:a16="http://schemas.microsoft.com/office/drawing/2014/main" id="{53218437-8AEF-48A4-8DAE-F13BF823FD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DE5322-2DCB-4310-BA8B-B4B51048A51F}"/>
              </a:ext>
            </a:extLst>
          </p:cNvPr>
          <p:cNvSpPr>
            <a:spLocks noGrp="1"/>
          </p:cNvSpPr>
          <p:nvPr>
            <p:ph type="sldNum" sz="quarter" idx="12"/>
          </p:nvPr>
        </p:nvSpPr>
        <p:spPr/>
        <p:txBody>
          <a:bodyPr/>
          <a:lstStyle/>
          <a:p>
            <a:fld id="{5BC60E00-0BBF-4EBE-912D-BC931E0F233B}" type="slidenum">
              <a:rPr lang="en-US" smtClean="0"/>
              <a:t>‹#›</a:t>
            </a:fld>
            <a:endParaRPr lang="en-US"/>
          </a:p>
        </p:txBody>
      </p:sp>
    </p:spTree>
    <p:extLst>
      <p:ext uri="{BB962C8B-B14F-4D97-AF65-F5344CB8AC3E}">
        <p14:creationId xmlns:p14="http://schemas.microsoft.com/office/powerpoint/2010/main" val="1734737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8FE68-7D16-4349-AE04-9960630CFB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486157-426D-47FF-9B47-967C2FF53D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9C0EE7-E9E8-4124-9D2E-5E30B6AB6D06}"/>
              </a:ext>
            </a:extLst>
          </p:cNvPr>
          <p:cNvSpPr>
            <a:spLocks noGrp="1"/>
          </p:cNvSpPr>
          <p:nvPr>
            <p:ph type="dt" sz="half" idx="10"/>
          </p:nvPr>
        </p:nvSpPr>
        <p:spPr/>
        <p:txBody>
          <a:bodyPr/>
          <a:lstStyle/>
          <a:p>
            <a:fld id="{18C24639-0F94-463F-839A-EB20235C99CF}" type="datetimeFigureOut">
              <a:rPr lang="en-US" smtClean="0"/>
              <a:t>12/15/2020</a:t>
            </a:fld>
            <a:endParaRPr lang="en-US"/>
          </a:p>
        </p:txBody>
      </p:sp>
      <p:sp>
        <p:nvSpPr>
          <p:cNvPr id="5" name="Footer Placeholder 4">
            <a:extLst>
              <a:ext uri="{FF2B5EF4-FFF2-40B4-BE49-F238E27FC236}">
                <a16:creationId xmlns:a16="http://schemas.microsoft.com/office/drawing/2014/main" id="{E32E441C-4C9F-4EB8-BA84-DBF9D7C88C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DA66AA-C179-458F-9A9C-D04F48A9BFCA}"/>
              </a:ext>
            </a:extLst>
          </p:cNvPr>
          <p:cNvSpPr>
            <a:spLocks noGrp="1"/>
          </p:cNvSpPr>
          <p:nvPr>
            <p:ph type="sldNum" sz="quarter" idx="12"/>
          </p:nvPr>
        </p:nvSpPr>
        <p:spPr/>
        <p:txBody>
          <a:bodyPr/>
          <a:lstStyle/>
          <a:p>
            <a:fld id="{5BC60E00-0BBF-4EBE-912D-BC931E0F233B}" type="slidenum">
              <a:rPr lang="en-US" smtClean="0"/>
              <a:t>‹#›</a:t>
            </a:fld>
            <a:endParaRPr lang="en-US"/>
          </a:p>
        </p:txBody>
      </p:sp>
    </p:spTree>
    <p:extLst>
      <p:ext uri="{BB962C8B-B14F-4D97-AF65-F5344CB8AC3E}">
        <p14:creationId xmlns:p14="http://schemas.microsoft.com/office/powerpoint/2010/main" val="3131705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BC076E-4EAE-45AE-899C-EF6A27F4DF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AB7ECE-755A-4600-8089-4CA6A52589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E0D325-1D9E-4002-8A3A-F55FA2D06C0A}"/>
              </a:ext>
            </a:extLst>
          </p:cNvPr>
          <p:cNvSpPr>
            <a:spLocks noGrp="1"/>
          </p:cNvSpPr>
          <p:nvPr>
            <p:ph type="dt" sz="half" idx="10"/>
          </p:nvPr>
        </p:nvSpPr>
        <p:spPr/>
        <p:txBody>
          <a:bodyPr/>
          <a:lstStyle/>
          <a:p>
            <a:fld id="{18C24639-0F94-463F-839A-EB20235C99CF}" type="datetimeFigureOut">
              <a:rPr lang="en-US" smtClean="0"/>
              <a:t>12/15/2020</a:t>
            </a:fld>
            <a:endParaRPr lang="en-US"/>
          </a:p>
        </p:txBody>
      </p:sp>
      <p:sp>
        <p:nvSpPr>
          <p:cNvPr id="5" name="Footer Placeholder 4">
            <a:extLst>
              <a:ext uri="{FF2B5EF4-FFF2-40B4-BE49-F238E27FC236}">
                <a16:creationId xmlns:a16="http://schemas.microsoft.com/office/drawing/2014/main" id="{9C4B9C4E-7E14-4F41-8A63-624EB4EA18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B018F8-DF8C-466D-BB1B-17DE7AB9B874}"/>
              </a:ext>
            </a:extLst>
          </p:cNvPr>
          <p:cNvSpPr>
            <a:spLocks noGrp="1"/>
          </p:cNvSpPr>
          <p:nvPr>
            <p:ph type="sldNum" sz="quarter" idx="12"/>
          </p:nvPr>
        </p:nvSpPr>
        <p:spPr/>
        <p:txBody>
          <a:bodyPr/>
          <a:lstStyle/>
          <a:p>
            <a:fld id="{5BC60E00-0BBF-4EBE-912D-BC931E0F233B}" type="slidenum">
              <a:rPr lang="en-US" smtClean="0"/>
              <a:t>‹#›</a:t>
            </a:fld>
            <a:endParaRPr lang="en-US"/>
          </a:p>
        </p:txBody>
      </p:sp>
    </p:spTree>
    <p:extLst>
      <p:ext uri="{BB962C8B-B14F-4D97-AF65-F5344CB8AC3E}">
        <p14:creationId xmlns:p14="http://schemas.microsoft.com/office/powerpoint/2010/main" val="3840301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3A0AD-595E-4C6C-9EF2-E9524FD71A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467475-25E5-412D-81E3-69D6022308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5AB2C-EC01-43CD-9138-0A10963652B4}"/>
              </a:ext>
            </a:extLst>
          </p:cNvPr>
          <p:cNvSpPr>
            <a:spLocks noGrp="1"/>
          </p:cNvSpPr>
          <p:nvPr>
            <p:ph type="dt" sz="half" idx="10"/>
          </p:nvPr>
        </p:nvSpPr>
        <p:spPr/>
        <p:txBody>
          <a:bodyPr/>
          <a:lstStyle/>
          <a:p>
            <a:fld id="{18C24639-0F94-463F-839A-EB20235C99CF}" type="datetimeFigureOut">
              <a:rPr lang="en-US" smtClean="0"/>
              <a:t>12/15/2020</a:t>
            </a:fld>
            <a:endParaRPr lang="en-US"/>
          </a:p>
        </p:txBody>
      </p:sp>
      <p:sp>
        <p:nvSpPr>
          <p:cNvPr id="5" name="Footer Placeholder 4">
            <a:extLst>
              <a:ext uri="{FF2B5EF4-FFF2-40B4-BE49-F238E27FC236}">
                <a16:creationId xmlns:a16="http://schemas.microsoft.com/office/drawing/2014/main" id="{A572CE2B-6BB9-4E1F-95C5-5082134D28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551FDE-98F2-4B8D-885D-0D842102532D}"/>
              </a:ext>
            </a:extLst>
          </p:cNvPr>
          <p:cNvSpPr>
            <a:spLocks noGrp="1"/>
          </p:cNvSpPr>
          <p:nvPr>
            <p:ph type="sldNum" sz="quarter" idx="12"/>
          </p:nvPr>
        </p:nvSpPr>
        <p:spPr/>
        <p:txBody>
          <a:bodyPr/>
          <a:lstStyle/>
          <a:p>
            <a:fld id="{5BC60E00-0BBF-4EBE-912D-BC931E0F233B}" type="slidenum">
              <a:rPr lang="en-US" smtClean="0"/>
              <a:t>‹#›</a:t>
            </a:fld>
            <a:endParaRPr lang="en-US"/>
          </a:p>
        </p:txBody>
      </p:sp>
    </p:spTree>
    <p:extLst>
      <p:ext uri="{BB962C8B-B14F-4D97-AF65-F5344CB8AC3E}">
        <p14:creationId xmlns:p14="http://schemas.microsoft.com/office/powerpoint/2010/main" val="426791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A555E-6E84-4414-8D87-CF40233321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F061CB-A972-4013-AD0B-823B5595C2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A42DF3-2777-46B2-A828-1ECBF3CE34D2}"/>
              </a:ext>
            </a:extLst>
          </p:cNvPr>
          <p:cNvSpPr>
            <a:spLocks noGrp="1"/>
          </p:cNvSpPr>
          <p:nvPr>
            <p:ph type="dt" sz="half" idx="10"/>
          </p:nvPr>
        </p:nvSpPr>
        <p:spPr/>
        <p:txBody>
          <a:bodyPr/>
          <a:lstStyle/>
          <a:p>
            <a:fld id="{18C24639-0F94-463F-839A-EB20235C99CF}" type="datetimeFigureOut">
              <a:rPr lang="en-US" smtClean="0"/>
              <a:t>12/15/2020</a:t>
            </a:fld>
            <a:endParaRPr lang="en-US"/>
          </a:p>
        </p:txBody>
      </p:sp>
      <p:sp>
        <p:nvSpPr>
          <p:cNvPr id="5" name="Footer Placeholder 4">
            <a:extLst>
              <a:ext uri="{FF2B5EF4-FFF2-40B4-BE49-F238E27FC236}">
                <a16:creationId xmlns:a16="http://schemas.microsoft.com/office/drawing/2014/main" id="{A2AF6BFE-81AF-47D2-A96F-ADBBA8B8BA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45189A-E784-4CEB-A2E5-ACBEEAA974A5}"/>
              </a:ext>
            </a:extLst>
          </p:cNvPr>
          <p:cNvSpPr>
            <a:spLocks noGrp="1"/>
          </p:cNvSpPr>
          <p:nvPr>
            <p:ph type="sldNum" sz="quarter" idx="12"/>
          </p:nvPr>
        </p:nvSpPr>
        <p:spPr/>
        <p:txBody>
          <a:bodyPr/>
          <a:lstStyle/>
          <a:p>
            <a:fld id="{5BC60E00-0BBF-4EBE-912D-BC931E0F233B}" type="slidenum">
              <a:rPr lang="en-US" smtClean="0"/>
              <a:t>‹#›</a:t>
            </a:fld>
            <a:endParaRPr lang="en-US"/>
          </a:p>
        </p:txBody>
      </p:sp>
    </p:spTree>
    <p:extLst>
      <p:ext uri="{BB962C8B-B14F-4D97-AF65-F5344CB8AC3E}">
        <p14:creationId xmlns:p14="http://schemas.microsoft.com/office/powerpoint/2010/main" val="1469909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79732-FEFA-4B46-A620-38CA5E7C24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306D1B-BF14-405C-85F3-B9F0BBEFEF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3C358C-05AE-400E-BE69-E53166ED49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C946BB-AAC2-4768-8E0E-377F87B96885}"/>
              </a:ext>
            </a:extLst>
          </p:cNvPr>
          <p:cNvSpPr>
            <a:spLocks noGrp="1"/>
          </p:cNvSpPr>
          <p:nvPr>
            <p:ph type="dt" sz="half" idx="10"/>
          </p:nvPr>
        </p:nvSpPr>
        <p:spPr/>
        <p:txBody>
          <a:bodyPr/>
          <a:lstStyle/>
          <a:p>
            <a:fld id="{18C24639-0F94-463F-839A-EB20235C99CF}" type="datetimeFigureOut">
              <a:rPr lang="en-US" smtClean="0"/>
              <a:t>12/15/2020</a:t>
            </a:fld>
            <a:endParaRPr lang="en-US"/>
          </a:p>
        </p:txBody>
      </p:sp>
      <p:sp>
        <p:nvSpPr>
          <p:cNvPr id="6" name="Footer Placeholder 5">
            <a:extLst>
              <a:ext uri="{FF2B5EF4-FFF2-40B4-BE49-F238E27FC236}">
                <a16:creationId xmlns:a16="http://schemas.microsoft.com/office/drawing/2014/main" id="{B8C52285-0BB9-4285-9408-8B021C7E7D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FB1657-7E51-40C5-9FB5-22BD12AA65D1}"/>
              </a:ext>
            </a:extLst>
          </p:cNvPr>
          <p:cNvSpPr>
            <a:spLocks noGrp="1"/>
          </p:cNvSpPr>
          <p:nvPr>
            <p:ph type="sldNum" sz="quarter" idx="12"/>
          </p:nvPr>
        </p:nvSpPr>
        <p:spPr/>
        <p:txBody>
          <a:bodyPr/>
          <a:lstStyle/>
          <a:p>
            <a:fld id="{5BC60E00-0BBF-4EBE-912D-BC931E0F233B}" type="slidenum">
              <a:rPr lang="en-US" smtClean="0"/>
              <a:t>‹#›</a:t>
            </a:fld>
            <a:endParaRPr lang="en-US"/>
          </a:p>
        </p:txBody>
      </p:sp>
    </p:spTree>
    <p:extLst>
      <p:ext uri="{BB962C8B-B14F-4D97-AF65-F5344CB8AC3E}">
        <p14:creationId xmlns:p14="http://schemas.microsoft.com/office/powerpoint/2010/main" val="1813040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8B0AD-C6E2-4C0D-9A6D-E36EBA224E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39BCFE-AB40-44E7-A366-14FCAA09EF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B23816-7F2C-4BED-A98E-9589E721CC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AB763B-C61C-4FDE-9989-FB7CD446B8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9D767D-386C-4BA9-AE32-281ABA81B2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9B8E64-C182-4EEC-95D6-A8CB484E0565}"/>
              </a:ext>
            </a:extLst>
          </p:cNvPr>
          <p:cNvSpPr>
            <a:spLocks noGrp="1"/>
          </p:cNvSpPr>
          <p:nvPr>
            <p:ph type="dt" sz="half" idx="10"/>
          </p:nvPr>
        </p:nvSpPr>
        <p:spPr/>
        <p:txBody>
          <a:bodyPr/>
          <a:lstStyle/>
          <a:p>
            <a:fld id="{18C24639-0F94-463F-839A-EB20235C99CF}" type="datetimeFigureOut">
              <a:rPr lang="en-US" smtClean="0"/>
              <a:t>12/15/2020</a:t>
            </a:fld>
            <a:endParaRPr lang="en-US"/>
          </a:p>
        </p:txBody>
      </p:sp>
      <p:sp>
        <p:nvSpPr>
          <p:cNvPr id="8" name="Footer Placeholder 7">
            <a:extLst>
              <a:ext uri="{FF2B5EF4-FFF2-40B4-BE49-F238E27FC236}">
                <a16:creationId xmlns:a16="http://schemas.microsoft.com/office/drawing/2014/main" id="{7D68A586-D4C3-407E-BFA6-2197948760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A9A07A-9F8B-4207-9FEB-D9648A8F4540}"/>
              </a:ext>
            </a:extLst>
          </p:cNvPr>
          <p:cNvSpPr>
            <a:spLocks noGrp="1"/>
          </p:cNvSpPr>
          <p:nvPr>
            <p:ph type="sldNum" sz="quarter" idx="12"/>
          </p:nvPr>
        </p:nvSpPr>
        <p:spPr/>
        <p:txBody>
          <a:bodyPr/>
          <a:lstStyle/>
          <a:p>
            <a:fld id="{5BC60E00-0BBF-4EBE-912D-BC931E0F233B}" type="slidenum">
              <a:rPr lang="en-US" smtClean="0"/>
              <a:t>‹#›</a:t>
            </a:fld>
            <a:endParaRPr lang="en-US"/>
          </a:p>
        </p:txBody>
      </p:sp>
    </p:spTree>
    <p:extLst>
      <p:ext uri="{BB962C8B-B14F-4D97-AF65-F5344CB8AC3E}">
        <p14:creationId xmlns:p14="http://schemas.microsoft.com/office/powerpoint/2010/main" val="851000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2464F-14C2-47E6-9DD9-F6354A2365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C0E6F4-9FB2-4C44-B3B6-89329667E202}"/>
              </a:ext>
            </a:extLst>
          </p:cNvPr>
          <p:cNvSpPr>
            <a:spLocks noGrp="1"/>
          </p:cNvSpPr>
          <p:nvPr>
            <p:ph type="dt" sz="half" idx="10"/>
          </p:nvPr>
        </p:nvSpPr>
        <p:spPr/>
        <p:txBody>
          <a:bodyPr/>
          <a:lstStyle/>
          <a:p>
            <a:fld id="{18C24639-0F94-463F-839A-EB20235C99CF}" type="datetimeFigureOut">
              <a:rPr lang="en-US" smtClean="0"/>
              <a:t>12/15/2020</a:t>
            </a:fld>
            <a:endParaRPr lang="en-US"/>
          </a:p>
        </p:txBody>
      </p:sp>
      <p:sp>
        <p:nvSpPr>
          <p:cNvPr id="4" name="Footer Placeholder 3">
            <a:extLst>
              <a:ext uri="{FF2B5EF4-FFF2-40B4-BE49-F238E27FC236}">
                <a16:creationId xmlns:a16="http://schemas.microsoft.com/office/drawing/2014/main" id="{AC200E61-0BC9-401B-9885-0A02C08845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B3A71A-F7F6-4F5C-9D9F-D4787CA0A2B7}"/>
              </a:ext>
            </a:extLst>
          </p:cNvPr>
          <p:cNvSpPr>
            <a:spLocks noGrp="1"/>
          </p:cNvSpPr>
          <p:nvPr>
            <p:ph type="sldNum" sz="quarter" idx="12"/>
          </p:nvPr>
        </p:nvSpPr>
        <p:spPr/>
        <p:txBody>
          <a:bodyPr/>
          <a:lstStyle/>
          <a:p>
            <a:fld id="{5BC60E00-0BBF-4EBE-912D-BC931E0F233B}" type="slidenum">
              <a:rPr lang="en-US" smtClean="0"/>
              <a:t>‹#›</a:t>
            </a:fld>
            <a:endParaRPr lang="en-US"/>
          </a:p>
        </p:txBody>
      </p:sp>
    </p:spTree>
    <p:extLst>
      <p:ext uri="{BB962C8B-B14F-4D97-AF65-F5344CB8AC3E}">
        <p14:creationId xmlns:p14="http://schemas.microsoft.com/office/powerpoint/2010/main" val="4052481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F66C25-96CA-4C44-8D84-48D34D560DE4}"/>
              </a:ext>
            </a:extLst>
          </p:cNvPr>
          <p:cNvSpPr>
            <a:spLocks noGrp="1"/>
          </p:cNvSpPr>
          <p:nvPr>
            <p:ph type="dt" sz="half" idx="10"/>
          </p:nvPr>
        </p:nvSpPr>
        <p:spPr/>
        <p:txBody>
          <a:bodyPr/>
          <a:lstStyle/>
          <a:p>
            <a:fld id="{18C24639-0F94-463F-839A-EB20235C99CF}" type="datetimeFigureOut">
              <a:rPr lang="en-US" smtClean="0"/>
              <a:t>12/15/2020</a:t>
            </a:fld>
            <a:endParaRPr lang="en-US"/>
          </a:p>
        </p:txBody>
      </p:sp>
      <p:sp>
        <p:nvSpPr>
          <p:cNvPr id="3" name="Footer Placeholder 2">
            <a:extLst>
              <a:ext uri="{FF2B5EF4-FFF2-40B4-BE49-F238E27FC236}">
                <a16:creationId xmlns:a16="http://schemas.microsoft.com/office/drawing/2014/main" id="{8022423C-9A0D-4BD9-912C-92439AEB56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F350A2-E1DA-4D14-AE45-C382B3BEC22A}"/>
              </a:ext>
            </a:extLst>
          </p:cNvPr>
          <p:cNvSpPr>
            <a:spLocks noGrp="1"/>
          </p:cNvSpPr>
          <p:nvPr>
            <p:ph type="sldNum" sz="quarter" idx="12"/>
          </p:nvPr>
        </p:nvSpPr>
        <p:spPr/>
        <p:txBody>
          <a:bodyPr/>
          <a:lstStyle/>
          <a:p>
            <a:fld id="{5BC60E00-0BBF-4EBE-912D-BC931E0F233B}" type="slidenum">
              <a:rPr lang="en-US" smtClean="0"/>
              <a:t>‹#›</a:t>
            </a:fld>
            <a:endParaRPr lang="en-US"/>
          </a:p>
        </p:txBody>
      </p:sp>
    </p:spTree>
    <p:extLst>
      <p:ext uri="{BB962C8B-B14F-4D97-AF65-F5344CB8AC3E}">
        <p14:creationId xmlns:p14="http://schemas.microsoft.com/office/powerpoint/2010/main" val="1265858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61157-B8B6-4904-98C4-5D758B257E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435C14-F98E-48E3-9488-732824FED8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5DBF1C-B0C1-4BBF-A62E-D819C0E57B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41A557-250A-44AA-BB98-366ADC3DAFB4}"/>
              </a:ext>
            </a:extLst>
          </p:cNvPr>
          <p:cNvSpPr>
            <a:spLocks noGrp="1"/>
          </p:cNvSpPr>
          <p:nvPr>
            <p:ph type="dt" sz="half" idx="10"/>
          </p:nvPr>
        </p:nvSpPr>
        <p:spPr/>
        <p:txBody>
          <a:bodyPr/>
          <a:lstStyle/>
          <a:p>
            <a:fld id="{18C24639-0F94-463F-839A-EB20235C99CF}" type="datetimeFigureOut">
              <a:rPr lang="en-US" smtClean="0"/>
              <a:t>12/15/2020</a:t>
            </a:fld>
            <a:endParaRPr lang="en-US"/>
          </a:p>
        </p:txBody>
      </p:sp>
      <p:sp>
        <p:nvSpPr>
          <p:cNvPr id="6" name="Footer Placeholder 5">
            <a:extLst>
              <a:ext uri="{FF2B5EF4-FFF2-40B4-BE49-F238E27FC236}">
                <a16:creationId xmlns:a16="http://schemas.microsoft.com/office/drawing/2014/main" id="{600821A5-F684-495E-8E5C-90F689E4AF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05EB6B-CD47-4954-AADC-53AEE301AF49}"/>
              </a:ext>
            </a:extLst>
          </p:cNvPr>
          <p:cNvSpPr>
            <a:spLocks noGrp="1"/>
          </p:cNvSpPr>
          <p:nvPr>
            <p:ph type="sldNum" sz="quarter" idx="12"/>
          </p:nvPr>
        </p:nvSpPr>
        <p:spPr/>
        <p:txBody>
          <a:bodyPr/>
          <a:lstStyle/>
          <a:p>
            <a:fld id="{5BC60E00-0BBF-4EBE-912D-BC931E0F233B}" type="slidenum">
              <a:rPr lang="en-US" smtClean="0"/>
              <a:t>‹#›</a:t>
            </a:fld>
            <a:endParaRPr lang="en-US"/>
          </a:p>
        </p:txBody>
      </p:sp>
    </p:spTree>
    <p:extLst>
      <p:ext uri="{BB962C8B-B14F-4D97-AF65-F5344CB8AC3E}">
        <p14:creationId xmlns:p14="http://schemas.microsoft.com/office/powerpoint/2010/main" val="2087485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C73FC-F869-4BC6-945D-86407501FB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051255-8C9F-4044-A0C3-BDE7789DFD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F77EE8-6965-43A8-AC33-9DD1437134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C546A9-47D2-4574-ADF2-F1B4D47B0ADB}"/>
              </a:ext>
            </a:extLst>
          </p:cNvPr>
          <p:cNvSpPr>
            <a:spLocks noGrp="1"/>
          </p:cNvSpPr>
          <p:nvPr>
            <p:ph type="dt" sz="half" idx="10"/>
          </p:nvPr>
        </p:nvSpPr>
        <p:spPr/>
        <p:txBody>
          <a:bodyPr/>
          <a:lstStyle/>
          <a:p>
            <a:fld id="{18C24639-0F94-463F-839A-EB20235C99CF}" type="datetimeFigureOut">
              <a:rPr lang="en-US" smtClean="0"/>
              <a:t>12/15/2020</a:t>
            </a:fld>
            <a:endParaRPr lang="en-US"/>
          </a:p>
        </p:txBody>
      </p:sp>
      <p:sp>
        <p:nvSpPr>
          <p:cNvPr id="6" name="Footer Placeholder 5">
            <a:extLst>
              <a:ext uri="{FF2B5EF4-FFF2-40B4-BE49-F238E27FC236}">
                <a16:creationId xmlns:a16="http://schemas.microsoft.com/office/drawing/2014/main" id="{6E442E74-3F63-4F07-AADD-0E6A6A6D74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A793CE-D5EB-4B17-9CA6-500D243F631A}"/>
              </a:ext>
            </a:extLst>
          </p:cNvPr>
          <p:cNvSpPr>
            <a:spLocks noGrp="1"/>
          </p:cNvSpPr>
          <p:nvPr>
            <p:ph type="sldNum" sz="quarter" idx="12"/>
          </p:nvPr>
        </p:nvSpPr>
        <p:spPr/>
        <p:txBody>
          <a:bodyPr/>
          <a:lstStyle/>
          <a:p>
            <a:fld id="{5BC60E00-0BBF-4EBE-912D-BC931E0F233B}" type="slidenum">
              <a:rPr lang="en-US" smtClean="0"/>
              <a:t>‹#›</a:t>
            </a:fld>
            <a:endParaRPr lang="en-US"/>
          </a:p>
        </p:txBody>
      </p:sp>
    </p:spTree>
    <p:extLst>
      <p:ext uri="{BB962C8B-B14F-4D97-AF65-F5344CB8AC3E}">
        <p14:creationId xmlns:p14="http://schemas.microsoft.com/office/powerpoint/2010/main" val="568397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CF34AE-D36F-43B9-AB55-654DF239E5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D70E0C-7639-4031-B129-3B6A1E1142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3D3EF7-A7F1-480D-8AC5-C2048CEEE3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C24639-0F94-463F-839A-EB20235C99CF}" type="datetimeFigureOut">
              <a:rPr lang="en-US" smtClean="0"/>
              <a:t>12/15/2020</a:t>
            </a:fld>
            <a:endParaRPr lang="en-US"/>
          </a:p>
        </p:txBody>
      </p:sp>
      <p:sp>
        <p:nvSpPr>
          <p:cNvPr id="5" name="Footer Placeholder 4">
            <a:extLst>
              <a:ext uri="{FF2B5EF4-FFF2-40B4-BE49-F238E27FC236}">
                <a16:creationId xmlns:a16="http://schemas.microsoft.com/office/drawing/2014/main" id="{D86493D2-CF2B-4568-834D-25EDE79D7E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983C02-6E82-4145-8C25-33AC599C84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60E00-0BBF-4EBE-912D-BC931E0F233B}" type="slidenum">
              <a:rPr lang="en-US" smtClean="0"/>
              <a:t>‹#›</a:t>
            </a:fld>
            <a:endParaRPr lang="en-US"/>
          </a:p>
        </p:txBody>
      </p:sp>
    </p:spTree>
    <p:extLst>
      <p:ext uri="{BB962C8B-B14F-4D97-AF65-F5344CB8AC3E}">
        <p14:creationId xmlns:p14="http://schemas.microsoft.com/office/powerpoint/2010/main" val="3200330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Allison.Whitenack@doa.nc.gov"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6E1A42A-B9B7-43C6-A96A-7D2353C4C1CF}"/>
              </a:ext>
            </a:extLst>
          </p:cNvPr>
          <p:cNvSpPr>
            <a:spLocks noGrp="1"/>
          </p:cNvSpPr>
          <p:nvPr>
            <p:ph type="ctrTitle"/>
          </p:nvPr>
        </p:nvSpPr>
        <p:spPr>
          <a:xfrm>
            <a:off x="2555631" y="1441938"/>
            <a:ext cx="7080738" cy="3974124"/>
          </a:xfrm>
        </p:spPr>
        <p:txBody>
          <a:bodyPr vert="horz" lIns="91440" tIns="45720" rIns="91440" bIns="45720" rtlCol="0" anchor="ctr">
            <a:normAutofit/>
          </a:bodyPr>
          <a:lstStyle/>
          <a:p>
            <a:r>
              <a:rPr lang="en-US" sz="5400">
                <a:solidFill>
                  <a:schemeClr val="bg1">
                    <a:lumMod val="95000"/>
                    <a:lumOff val="5000"/>
                  </a:schemeClr>
                </a:solidFill>
              </a:rPr>
              <a:t>Domestic Violence Intervention Program Statistical Report Tutorial</a:t>
            </a:r>
          </a:p>
        </p:txBody>
      </p:sp>
    </p:spTree>
    <p:extLst>
      <p:ext uri="{BB962C8B-B14F-4D97-AF65-F5344CB8AC3E}">
        <p14:creationId xmlns:p14="http://schemas.microsoft.com/office/powerpoint/2010/main" val="56458832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1C8600-AC3A-4E30-8F12-99AD48F77741}"/>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2FDB907A-2BD6-41EF-830D-68D4FB1EFC8D}"/>
              </a:ext>
            </a:extLst>
          </p:cNvPr>
          <p:cNvSpPr txBox="1"/>
          <p:nvPr/>
        </p:nvSpPr>
        <p:spPr>
          <a:xfrm>
            <a:off x="5469622" y="3363985"/>
            <a:ext cx="2424418" cy="1015663"/>
          </a:xfrm>
          <a:prstGeom prst="rect">
            <a:avLst/>
          </a:prstGeom>
          <a:solidFill>
            <a:schemeClr val="bg1"/>
          </a:solidFill>
          <a:ln>
            <a:solidFill>
              <a:schemeClr val="accent4"/>
            </a:solidFill>
          </a:ln>
        </p:spPr>
        <p:txBody>
          <a:bodyPr wrap="square" rtlCol="0">
            <a:spAutoFit/>
          </a:bodyPr>
          <a:lstStyle/>
          <a:p>
            <a:r>
              <a:rPr lang="en-US" sz="1200" dirty="0"/>
              <a:t>The rest of the sections operate similarly to previous sections. </a:t>
            </a:r>
            <a:r>
              <a:rPr lang="en-US" sz="1200" dirty="0">
                <a:highlight>
                  <a:srgbClr val="FFFF00"/>
                </a:highlight>
              </a:rPr>
              <a:t>Pay attention to the titles of each section </a:t>
            </a:r>
            <a:r>
              <a:rPr lang="en-US" sz="1200" dirty="0"/>
              <a:t>– that will indicate what data you are being asked to submit. </a:t>
            </a:r>
          </a:p>
        </p:txBody>
      </p:sp>
    </p:spTree>
    <p:extLst>
      <p:ext uri="{BB962C8B-B14F-4D97-AF65-F5344CB8AC3E}">
        <p14:creationId xmlns:p14="http://schemas.microsoft.com/office/powerpoint/2010/main" val="1969365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B154B3-8F1C-4A56-81E6-9BC09200955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11698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B78E80-A9DD-498C-88F8-76D11E40532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42087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D2A51C-E1D8-4D7B-A1B9-08D30D034F7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4502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AF5721-09CA-49EA-8233-0C79EA9ED23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62968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253325-BA18-4382-83B2-B5F711FB35C2}"/>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72350998-F808-489C-84CC-9621B8A3A3A8}"/>
              </a:ext>
            </a:extLst>
          </p:cNvPr>
          <p:cNvSpPr txBox="1"/>
          <p:nvPr/>
        </p:nvSpPr>
        <p:spPr>
          <a:xfrm>
            <a:off x="5268287" y="2777351"/>
            <a:ext cx="2600587" cy="1015663"/>
          </a:xfrm>
          <a:prstGeom prst="rect">
            <a:avLst/>
          </a:prstGeom>
          <a:solidFill>
            <a:schemeClr val="bg1"/>
          </a:solidFill>
          <a:ln>
            <a:solidFill>
              <a:schemeClr val="accent4"/>
            </a:solidFill>
          </a:ln>
        </p:spPr>
        <p:txBody>
          <a:bodyPr wrap="square" rtlCol="0">
            <a:spAutoFit/>
          </a:bodyPr>
          <a:lstStyle/>
          <a:p>
            <a:r>
              <a:rPr lang="en-US" sz="1200" dirty="0"/>
              <a:t>This section takes the place of a signature of your Executive Director or Program Director. Ensure that this data has been approved by the appropriate person. </a:t>
            </a:r>
          </a:p>
        </p:txBody>
      </p:sp>
      <p:sp>
        <p:nvSpPr>
          <p:cNvPr id="4" name="TextBox 3">
            <a:extLst>
              <a:ext uri="{FF2B5EF4-FFF2-40B4-BE49-F238E27FC236}">
                <a16:creationId xmlns:a16="http://schemas.microsoft.com/office/drawing/2014/main" id="{068AA7B0-E421-4087-8A71-19305488CBD8}"/>
              </a:ext>
            </a:extLst>
          </p:cNvPr>
          <p:cNvSpPr txBox="1"/>
          <p:nvPr/>
        </p:nvSpPr>
        <p:spPr>
          <a:xfrm>
            <a:off x="8054830" y="2777351"/>
            <a:ext cx="2600587" cy="646331"/>
          </a:xfrm>
          <a:prstGeom prst="rect">
            <a:avLst/>
          </a:prstGeom>
          <a:solidFill>
            <a:schemeClr val="bg1"/>
          </a:solidFill>
          <a:ln>
            <a:solidFill>
              <a:schemeClr val="accent4"/>
            </a:solidFill>
          </a:ln>
        </p:spPr>
        <p:txBody>
          <a:bodyPr wrap="square" rtlCol="0">
            <a:spAutoFit/>
          </a:bodyPr>
          <a:lstStyle/>
          <a:p>
            <a:r>
              <a:rPr lang="en-US" sz="1200" dirty="0"/>
              <a:t>This is also the last section. Click the “Back” button to review your answers and ensure they are accurate. </a:t>
            </a:r>
          </a:p>
        </p:txBody>
      </p:sp>
    </p:spTree>
    <p:extLst>
      <p:ext uri="{BB962C8B-B14F-4D97-AF65-F5344CB8AC3E}">
        <p14:creationId xmlns:p14="http://schemas.microsoft.com/office/powerpoint/2010/main" val="924811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3A334C-90B8-4C52-852F-3D7FB5708004}"/>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2F4DD141-6152-437A-9C03-B07D1A33961C}"/>
              </a:ext>
            </a:extLst>
          </p:cNvPr>
          <p:cNvSpPr txBox="1"/>
          <p:nvPr/>
        </p:nvSpPr>
        <p:spPr>
          <a:xfrm>
            <a:off x="5327010" y="3037410"/>
            <a:ext cx="2600587" cy="830997"/>
          </a:xfrm>
          <a:prstGeom prst="rect">
            <a:avLst/>
          </a:prstGeom>
          <a:solidFill>
            <a:schemeClr val="bg1"/>
          </a:solidFill>
          <a:ln>
            <a:solidFill>
              <a:schemeClr val="accent4"/>
            </a:solidFill>
          </a:ln>
        </p:spPr>
        <p:txBody>
          <a:bodyPr wrap="square" rtlCol="0">
            <a:spAutoFit/>
          </a:bodyPr>
          <a:lstStyle/>
          <a:p>
            <a:r>
              <a:rPr lang="en-US" sz="1200" dirty="0"/>
              <a:t>If your agency serves more than one county, you MUST submit separate reports for each county. Click “Submit another response” to do so. </a:t>
            </a:r>
          </a:p>
        </p:txBody>
      </p:sp>
    </p:spTree>
    <p:extLst>
      <p:ext uri="{BB962C8B-B14F-4D97-AF65-F5344CB8AC3E}">
        <p14:creationId xmlns:p14="http://schemas.microsoft.com/office/powerpoint/2010/main" val="3419900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527B4C-4875-4AC3-B9C2-32AE24907D5D}"/>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1860CB3-0A76-4BB5-BB9C-F4DAE2C3364D}"/>
              </a:ext>
            </a:extLst>
          </p:cNvPr>
          <p:cNvSpPr txBox="1"/>
          <p:nvPr/>
        </p:nvSpPr>
        <p:spPr>
          <a:xfrm>
            <a:off x="9798341" y="3011648"/>
            <a:ext cx="1677798" cy="1754326"/>
          </a:xfrm>
          <a:prstGeom prst="rect">
            <a:avLst/>
          </a:prstGeom>
          <a:solidFill>
            <a:schemeClr val="bg1"/>
          </a:solidFill>
          <a:ln>
            <a:solidFill>
              <a:schemeClr val="accent4"/>
            </a:solidFill>
          </a:ln>
        </p:spPr>
        <p:txBody>
          <a:bodyPr wrap="square" rtlCol="0">
            <a:spAutoFit/>
          </a:bodyPr>
          <a:lstStyle/>
          <a:p>
            <a:r>
              <a:rPr lang="en-US" sz="1200" dirty="0"/>
              <a:t>This is the beginning of the report. You will notice that you MUST complete the form in one sitting. Therefore, access the link for a preparation tool to prep your responses before filling out this form. </a:t>
            </a:r>
          </a:p>
        </p:txBody>
      </p:sp>
      <p:sp>
        <p:nvSpPr>
          <p:cNvPr id="4" name="TextBox 3">
            <a:extLst>
              <a:ext uri="{FF2B5EF4-FFF2-40B4-BE49-F238E27FC236}">
                <a16:creationId xmlns:a16="http://schemas.microsoft.com/office/drawing/2014/main" id="{542CC009-77C9-4876-813F-345BF0897ADF}"/>
              </a:ext>
            </a:extLst>
          </p:cNvPr>
          <p:cNvSpPr txBox="1"/>
          <p:nvPr/>
        </p:nvSpPr>
        <p:spPr>
          <a:xfrm>
            <a:off x="5335398" y="3255523"/>
            <a:ext cx="2600587" cy="646331"/>
          </a:xfrm>
          <a:prstGeom prst="rect">
            <a:avLst/>
          </a:prstGeom>
          <a:solidFill>
            <a:schemeClr val="bg1"/>
          </a:solidFill>
          <a:ln>
            <a:solidFill>
              <a:schemeClr val="accent4"/>
            </a:solidFill>
          </a:ln>
        </p:spPr>
        <p:txBody>
          <a:bodyPr wrap="square" rtlCol="0">
            <a:spAutoFit/>
          </a:bodyPr>
          <a:lstStyle/>
          <a:p>
            <a:r>
              <a:rPr lang="en-US" sz="1200" dirty="0"/>
              <a:t>If you have questions about the report itself, you can contact </a:t>
            </a:r>
            <a:r>
              <a:rPr lang="en-US" sz="1200" dirty="0">
                <a:hlinkClick r:id="rId3"/>
              </a:rPr>
              <a:t>Allison.Whitenack@doa.nc.gov</a:t>
            </a:r>
            <a:r>
              <a:rPr lang="en-US" sz="1200" dirty="0"/>
              <a:t>. </a:t>
            </a:r>
          </a:p>
        </p:txBody>
      </p:sp>
    </p:spTree>
    <p:extLst>
      <p:ext uri="{BB962C8B-B14F-4D97-AF65-F5344CB8AC3E}">
        <p14:creationId xmlns:p14="http://schemas.microsoft.com/office/powerpoint/2010/main" val="3314496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3E8523-2BB4-4C21-B52B-1B56F0F69A0B}"/>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1565F387-D286-4987-B868-9355880C2C67}"/>
              </a:ext>
            </a:extLst>
          </p:cNvPr>
          <p:cNvSpPr txBox="1"/>
          <p:nvPr/>
        </p:nvSpPr>
        <p:spPr>
          <a:xfrm>
            <a:off x="10175846" y="3154261"/>
            <a:ext cx="1510018" cy="1754326"/>
          </a:xfrm>
          <a:prstGeom prst="rect">
            <a:avLst/>
          </a:prstGeom>
          <a:solidFill>
            <a:schemeClr val="bg1"/>
          </a:solidFill>
          <a:ln>
            <a:solidFill>
              <a:schemeClr val="accent4"/>
            </a:solidFill>
          </a:ln>
        </p:spPr>
        <p:txBody>
          <a:bodyPr wrap="square" rtlCol="0">
            <a:spAutoFit/>
          </a:bodyPr>
          <a:lstStyle/>
          <a:p>
            <a:r>
              <a:rPr lang="en-US" sz="1200" dirty="0"/>
              <a:t>All of these questions should look familiar to you. They are the same as the workbook you have been using this fiscal year. Just click on the field that says “</a:t>
            </a:r>
            <a:r>
              <a:rPr lang="en-US" sz="1200" i="1" dirty="0"/>
              <a:t>Enter your answer.”</a:t>
            </a:r>
            <a:endParaRPr lang="en-US" sz="1200" dirty="0"/>
          </a:p>
        </p:txBody>
      </p:sp>
    </p:spTree>
    <p:extLst>
      <p:ext uri="{BB962C8B-B14F-4D97-AF65-F5344CB8AC3E}">
        <p14:creationId xmlns:p14="http://schemas.microsoft.com/office/powerpoint/2010/main" val="935571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E1436D-78F4-4585-B7FF-86D7954EDB8C}"/>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0AB16662-FB37-4616-9B29-2E13253BC931}"/>
              </a:ext>
            </a:extLst>
          </p:cNvPr>
          <p:cNvSpPr txBox="1"/>
          <p:nvPr/>
        </p:nvSpPr>
        <p:spPr>
          <a:xfrm>
            <a:off x="7113864" y="3045204"/>
            <a:ext cx="1283516" cy="830997"/>
          </a:xfrm>
          <a:prstGeom prst="rect">
            <a:avLst/>
          </a:prstGeom>
          <a:solidFill>
            <a:schemeClr val="bg1"/>
          </a:solidFill>
          <a:ln>
            <a:solidFill>
              <a:schemeClr val="accent4"/>
            </a:solidFill>
          </a:ln>
        </p:spPr>
        <p:txBody>
          <a:bodyPr wrap="square" rtlCol="0">
            <a:spAutoFit/>
          </a:bodyPr>
          <a:lstStyle/>
          <a:p>
            <a:r>
              <a:rPr lang="en-US" sz="1200" dirty="0"/>
              <a:t>Select the reporting quarter for which you are submitting data. </a:t>
            </a:r>
          </a:p>
        </p:txBody>
      </p:sp>
    </p:spTree>
    <p:extLst>
      <p:ext uri="{BB962C8B-B14F-4D97-AF65-F5344CB8AC3E}">
        <p14:creationId xmlns:p14="http://schemas.microsoft.com/office/powerpoint/2010/main" val="4110384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40C05F-6389-4D25-A5CE-DB8F058C9B2A}"/>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BBEF1B6-D561-410A-AE06-214B065714A7}"/>
              </a:ext>
            </a:extLst>
          </p:cNvPr>
          <p:cNvSpPr txBox="1"/>
          <p:nvPr/>
        </p:nvSpPr>
        <p:spPr>
          <a:xfrm>
            <a:off x="7617204" y="3649211"/>
            <a:ext cx="2608976" cy="1754326"/>
          </a:xfrm>
          <a:prstGeom prst="rect">
            <a:avLst/>
          </a:prstGeom>
          <a:solidFill>
            <a:schemeClr val="bg1"/>
          </a:solidFill>
          <a:ln>
            <a:solidFill>
              <a:schemeClr val="accent4"/>
            </a:solidFill>
          </a:ln>
        </p:spPr>
        <p:txBody>
          <a:bodyPr wrap="square" rtlCol="0">
            <a:spAutoFit/>
          </a:bodyPr>
          <a:lstStyle/>
          <a:p>
            <a:r>
              <a:rPr lang="en-US" sz="1200" dirty="0"/>
              <a:t>This is the only change to the report, and it is only a change in formatting. Instead of entering the demographic data in separate boxes, we are asking you to report all people who were referred by criminal court in one field, but indicate how many were men, women, and Spanish speakers. </a:t>
            </a:r>
            <a:r>
              <a:rPr lang="en-US" sz="1200" dirty="0">
                <a:highlight>
                  <a:srgbClr val="FFFF00"/>
                </a:highlight>
              </a:rPr>
              <a:t>PLEASE DO NOT DOUBLE COUNT REFERRALS. </a:t>
            </a:r>
          </a:p>
        </p:txBody>
      </p:sp>
      <p:sp>
        <p:nvSpPr>
          <p:cNvPr id="4" name="TextBox 3">
            <a:extLst>
              <a:ext uri="{FF2B5EF4-FFF2-40B4-BE49-F238E27FC236}">
                <a16:creationId xmlns:a16="http://schemas.microsoft.com/office/drawing/2014/main" id="{D4B1FB52-6681-4C71-A3DC-E61B3135D8CB}"/>
              </a:ext>
            </a:extLst>
          </p:cNvPr>
          <p:cNvSpPr txBox="1"/>
          <p:nvPr/>
        </p:nvSpPr>
        <p:spPr>
          <a:xfrm>
            <a:off x="10285602" y="4526374"/>
            <a:ext cx="1846976" cy="1569660"/>
          </a:xfrm>
          <a:prstGeom prst="rect">
            <a:avLst/>
          </a:prstGeom>
          <a:solidFill>
            <a:schemeClr val="bg1"/>
          </a:solidFill>
          <a:ln>
            <a:solidFill>
              <a:schemeClr val="accent4"/>
            </a:solidFill>
          </a:ln>
        </p:spPr>
        <p:txBody>
          <a:bodyPr wrap="square" rtlCol="0">
            <a:spAutoFit/>
          </a:bodyPr>
          <a:lstStyle/>
          <a:p>
            <a:r>
              <a:rPr lang="en-US" sz="1200" dirty="0"/>
              <a:t>If you have Spanish Speaking referrals, please only count them separately if you have Spanish only groups. Then, count them as Spanish Speaking and NOT in the gender categories. </a:t>
            </a:r>
            <a:endParaRPr lang="en-US" sz="1200" dirty="0">
              <a:highlight>
                <a:srgbClr val="FFFF00"/>
              </a:highlight>
            </a:endParaRPr>
          </a:p>
        </p:txBody>
      </p:sp>
      <p:cxnSp>
        <p:nvCxnSpPr>
          <p:cNvPr id="6" name="Straight Connector 5">
            <a:extLst>
              <a:ext uri="{FF2B5EF4-FFF2-40B4-BE49-F238E27FC236}">
                <a16:creationId xmlns:a16="http://schemas.microsoft.com/office/drawing/2014/main" id="{44C05F03-87F6-43FF-890A-99438F2CD33E}"/>
              </a:ext>
            </a:extLst>
          </p:cNvPr>
          <p:cNvCxnSpPr/>
          <p:nvPr/>
        </p:nvCxnSpPr>
        <p:spPr>
          <a:xfrm>
            <a:off x="9597006" y="3590488"/>
            <a:ext cx="80534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1542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4CFB21-6761-47E4-B1B8-191F6C621D6C}"/>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9048A1EB-8961-4251-AB10-DD27F22CD1D1}"/>
              </a:ext>
            </a:extLst>
          </p:cNvPr>
          <p:cNvSpPr txBox="1"/>
          <p:nvPr/>
        </p:nvSpPr>
        <p:spPr>
          <a:xfrm>
            <a:off x="7810151" y="2323751"/>
            <a:ext cx="1971412" cy="1569660"/>
          </a:xfrm>
          <a:prstGeom prst="rect">
            <a:avLst/>
          </a:prstGeom>
          <a:solidFill>
            <a:schemeClr val="bg1"/>
          </a:solidFill>
          <a:ln>
            <a:solidFill>
              <a:schemeClr val="accent4"/>
            </a:solidFill>
          </a:ln>
        </p:spPr>
        <p:txBody>
          <a:bodyPr wrap="square" rtlCol="0">
            <a:spAutoFit/>
          </a:bodyPr>
          <a:lstStyle/>
          <a:p>
            <a:r>
              <a:rPr lang="en-US" sz="1200" dirty="0"/>
              <a:t>At the end of each section, we still ask for the total clients referred from any source by demographic information. These totals should be consistent with the details you provided earlier in the section. </a:t>
            </a:r>
          </a:p>
        </p:txBody>
      </p:sp>
    </p:spTree>
    <p:extLst>
      <p:ext uri="{BB962C8B-B14F-4D97-AF65-F5344CB8AC3E}">
        <p14:creationId xmlns:p14="http://schemas.microsoft.com/office/powerpoint/2010/main" val="285721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0C1350-FA9B-416E-B621-294CE3FE6457}"/>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6AC444C9-73CF-4483-AC2C-E3F268019935}"/>
              </a:ext>
            </a:extLst>
          </p:cNvPr>
          <p:cNvSpPr txBox="1"/>
          <p:nvPr/>
        </p:nvSpPr>
        <p:spPr>
          <a:xfrm>
            <a:off x="7826928" y="4194495"/>
            <a:ext cx="2583810" cy="1754326"/>
          </a:xfrm>
          <a:prstGeom prst="rect">
            <a:avLst/>
          </a:prstGeom>
          <a:solidFill>
            <a:schemeClr val="bg1"/>
          </a:solidFill>
          <a:ln>
            <a:solidFill>
              <a:schemeClr val="accent4"/>
            </a:solidFill>
          </a:ln>
        </p:spPr>
        <p:txBody>
          <a:bodyPr wrap="square" rtlCol="0">
            <a:spAutoFit/>
          </a:bodyPr>
          <a:lstStyle/>
          <a:p>
            <a:r>
              <a:rPr lang="en-US" sz="1200" dirty="0"/>
              <a:t>This section asks for referrals who were assessed and ENROLLED. Again, indicate the number of people by referral source and indicate the demographic they fall into. Here, you have the option of noting Male Spanish Speakers and Female Spanish Speakers. Again, please do not double count individuals. </a:t>
            </a:r>
          </a:p>
        </p:txBody>
      </p:sp>
    </p:spTree>
    <p:extLst>
      <p:ext uri="{BB962C8B-B14F-4D97-AF65-F5344CB8AC3E}">
        <p14:creationId xmlns:p14="http://schemas.microsoft.com/office/powerpoint/2010/main" val="4048161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C286C3-3795-4EEC-950D-753C9F0FD4D5}"/>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551E4B94-7DE1-4B22-8933-4E1481D47B51}"/>
              </a:ext>
            </a:extLst>
          </p:cNvPr>
          <p:cNvSpPr txBox="1"/>
          <p:nvPr/>
        </p:nvSpPr>
        <p:spPr>
          <a:xfrm>
            <a:off x="9127222" y="3649211"/>
            <a:ext cx="2608976" cy="1754326"/>
          </a:xfrm>
          <a:prstGeom prst="rect">
            <a:avLst/>
          </a:prstGeom>
          <a:solidFill>
            <a:schemeClr val="bg1"/>
          </a:solidFill>
          <a:ln>
            <a:solidFill>
              <a:schemeClr val="accent4"/>
            </a:solidFill>
          </a:ln>
        </p:spPr>
        <p:txBody>
          <a:bodyPr wrap="square" rtlCol="0">
            <a:spAutoFit/>
          </a:bodyPr>
          <a:lstStyle/>
          <a:p>
            <a:r>
              <a:rPr lang="en-US" sz="1200" dirty="0"/>
              <a:t>This section asks for referrals who were NOT-ENROLLED. Again, indicate the number of people by referral source and indicate the demographic they fall into. Here, you have the option of noting Male Spanish Speakers and Female Spanish Speakers. Again, please do not double count individuals. </a:t>
            </a:r>
          </a:p>
        </p:txBody>
      </p:sp>
    </p:spTree>
    <p:extLst>
      <p:ext uri="{BB962C8B-B14F-4D97-AF65-F5344CB8AC3E}">
        <p14:creationId xmlns:p14="http://schemas.microsoft.com/office/powerpoint/2010/main" val="3773437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7074C5-7586-4333-A469-58B0E1B1D160}"/>
              </a:ext>
            </a:extLst>
          </p:cNvPr>
          <p:cNvPicPr>
            <a:picLocks noChangeAspect="1"/>
          </p:cNvPicPr>
          <p:nvPr/>
        </p:nvPicPr>
        <p:blipFill>
          <a:blip r:embed="rId2"/>
          <a:stretch>
            <a:fillRect/>
          </a:stretch>
        </p:blipFill>
        <p:spPr>
          <a:xfrm>
            <a:off x="0" y="0"/>
            <a:ext cx="12192000" cy="6858000"/>
          </a:xfrm>
          <a:prstGeom prst="rect">
            <a:avLst/>
          </a:prstGeom>
          <a:solidFill>
            <a:schemeClr val="bg1"/>
          </a:solidFill>
          <a:ln>
            <a:solidFill>
              <a:schemeClr val="accent4"/>
            </a:solidFill>
          </a:ln>
        </p:spPr>
      </p:pic>
      <p:sp>
        <p:nvSpPr>
          <p:cNvPr id="3" name="TextBox 2">
            <a:extLst>
              <a:ext uri="{FF2B5EF4-FFF2-40B4-BE49-F238E27FC236}">
                <a16:creationId xmlns:a16="http://schemas.microsoft.com/office/drawing/2014/main" id="{F1DC3710-2A12-4D6C-A9FE-9555FB54E43A}"/>
              </a:ext>
            </a:extLst>
          </p:cNvPr>
          <p:cNvSpPr txBox="1"/>
          <p:nvPr/>
        </p:nvSpPr>
        <p:spPr>
          <a:xfrm>
            <a:off x="6702804" y="3506598"/>
            <a:ext cx="2860646" cy="1754326"/>
          </a:xfrm>
          <a:prstGeom prst="rect">
            <a:avLst/>
          </a:prstGeom>
          <a:solidFill>
            <a:schemeClr val="bg1"/>
          </a:solidFill>
          <a:ln>
            <a:solidFill>
              <a:schemeClr val="accent4"/>
            </a:solidFill>
          </a:ln>
        </p:spPr>
        <p:txBody>
          <a:bodyPr wrap="square" rtlCol="0">
            <a:spAutoFit/>
          </a:bodyPr>
          <a:lstStyle/>
          <a:p>
            <a:r>
              <a:rPr lang="en-US" sz="1200" dirty="0"/>
              <a:t>Explanation of non-enrollments, again indicate demographic information. Similar to the second section, if you have Spanish Speaking referrals, please only count them separately if you have Spanish only groups. Then, count them as Spanish Speaking and NOT in the gender categories. </a:t>
            </a:r>
            <a:r>
              <a:rPr lang="en-US" sz="1200" dirty="0">
                <a:highlight>
                  <a:srgbClr val="FFFF00"/>
                </a:highlight>
              </a:rPr>
              <a:t>DO NOT DOUBLE COUNT INDIVIDALS!</a:t>
            </a:r>
          </a:p>
          <a:p>
            <a:endParaRPr lang="en-US" sz="1200" dirty="0"/>
          </a:p>
        </p:txBody>
      </p:sp>
    </p:spTree>
    <p:extLst>
      <p:ext uri="{BB962C8B-B14F-4D97-AF65-F5344CB8AC3E}">
        <p14:creationId xmlns:p14="http://schemas.microsoft.com/office/powerpoint/2010/main" val="886033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433</TotalTime>
  <Words>524</Words>
  <Application>Microsoft Office PowerPoint</Application>
  <PresentationFormat>Widescreen</PresentationFormat>
  <Paragraphs>15</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Domestic Violence Intervention Program Statistical Report Tutorial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Domestic Violence Intervention Program Statistical Report Tutorial</dc:title>
  <dc:creator>Whitenack, Allison</dc:creator>
  <cp:lastModifiedBy>Whitenack, Allison</cp:lastModifiedBy>
  <cp:revision>6</cp:revision>
  <dcterms:created xsi:type="dcterms:W3CDTF">2020-12-09T16:12:31Z</dcterms:created>
  <dcterms:modified xsi:type="dcterms:W3CDTF">2020-12-15T15:06:53Z</dcterms:modified>
</cp:coreProperties>
</file>